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1" r:id="rId2"/>
    <p:sldId id="303" r:id="rId3"/>
    <p:sldId id="302" r:id="rId4"/>
    <p:sldId id="286" r:id="rId5"/>
    <p:sldId id="284" r:id="rId6"/>
    <p:sldId id="288" r:id="rId7"/>
    <p:sldId id="289" r:id="rId8"/>
    <p:sldId id="293" r:id="rId9"/>
    <p:sldId id="294" r:id="rId10"/>
    <p:sldId id="295" r:id="rId11"/>
    <p:sldId id="300" r:id="rId12"/>
    <p:sldId id="301" r:id="rId13"/>
    <p:sldId id="298" r:id="rId14"/>
    <p:sldId id="299" r:id="rId15"/>
    <p:sldId id="304" r:id="rId16"/>
    <p:sldId id="308" r:id="rId17"/>
    <p:sldId id="309" r:id="rId18"/>
    <p:sldId id="310" r:id="rId19"/>
    <p:sldId id="311" r:id="rId20"/>
    <p:sldId id="312" r:id="rId21"/>
    <p:sldId id="313" r:id="rId22"/>
    <p:sldId id="314" r:id="rId23"/>
    <p:sldId id="315" r:id="rId24"/>
    <p:sldId id="322" r:id="rId25"/>
    <p:sldId id="305" r:id="rId26"/>
    <p:sldId id="307" r:id="rId27"/>
    <p:sldId id="316" r:id="rId28"/>
    <p:sldId id="318" r:id="rId29"/>
    <p:sldId id="317" r:id="rId30"/>
    <p:sldId id="319" r:id="rId31"/>
    <p:sldId id="32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4267C3-FCEA-2144-A630-7EFC313C0964}" v="3" dt="2022-11-15T20:24:03.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77"/>
    <p:restoredTop sz="96327"/>
  </p:normalViewPr>
  <p:slideViewPr>
    <p:cSldViewPr snapToGrid="0">
      <p:cViewPr varScale="1">
        <p:scale>
          <a:sx n="84" d="100"/>
          <a:sy n="84" d="100"/>
        </p:scale>
        <p:origin x="184"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91D5-68F7-FACD-74E3-113580696B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6C2CD-B043-6AD6-BD41-85FC7AC945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85F74C-80D4-F122-39CB-883C1A0AC1C2}"/>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5" name="Footer Placeholder 4">
            <a:extLst>
              <a:ext uri="{FF2B5EF4-FFF2-40B4-BE49-F238E27FC236}">
                <a16:creationId xmlns:a16="http://schemas.microsoft.com/office/drawing/2014/main" id="{0A20C1AD-4021-5F0D-A365-ABB7969B5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8481E-E1B4-2D66-2731-22BB10A8E1F2}"/>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2767039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56E8-2F42-93AC-0455-5A76555670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4F453-EE2E-EC45-507D-F72649E855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20343-E5C7-CD63-3810-D865C315829A}"/>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5" name="Footer Placeholder 4">
            <a:extLst>
              <a:ext uri="{FF2B5EF4-FFF2-40B4-BE49-F238E27FC236}">
                <a16:creationId xmlns:a16="http://schemas.microsoft.com/office/drawing/2014/main" id="{F733230F-4EF0-495B-723E-733971AE5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74F5B-8C05-6A17-2E87-C11CDCB6F3AA}"/>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111016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F03A36-F556-4E96-882E-F092F695EF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B056AD-CD03-8E79-64C3-F24732AFBB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E6255-F3CD-7F16-2699-06F4FB029CC7}"/>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5" name="Footer Placeholder 4">
            <a:extLst>
              <a:ext uri="{FF2B5EF4-FFF2-40B4-BE49-F238E27FC236}">
                <a16:creationId xmlns:a16="http://schemas.microsoft.com/office/drawing/2014/main" id="{183D85C4-B493-75CA-CD70-3F3E69B3F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CD75A-B497-B5F2-E16A-8134C11A312B}"/>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323211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DD4D-8302-B9EB-6347-3775A16789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99D2C5-C8F0-E72B-AC8A-BAFDADEAF5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EF7D0-4025-7FCA-6D86-7E5D939639CC}"/>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5" name="Footer Placeholder 4">
            <a:extLst>
              <a:ext uri="{FF2B5EF4-FFF2-40B4-BE49-F238E27FC236}">
                <a16:creationId xmlns:a16="http://schemas.microsoft.com/office/drawing/2014/main" id="{9233EB64-F22F-385A-A1D4-6F6210754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6DB52-D692-F1D2-7EFF-BE271C8E0FBD}"/>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159067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145D-68DD-F42D-0C85-A0AAFCCC13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AA4BEB-9B22-BFB7-FE53-A42746D3CB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DE2043-D6F6-1F93-57A2-BF8D7638E531}"/>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5" name="Footer Placeholder 4">
            <a:extLst>
              <a:ext uri="{FF2B5EF4-FFF2-40B4-BE49-F238E27FC236}">
                <a16:creationId xmlns:a16="http://schemas.microsoft.com/office/drawing/2014/main" id="{9E0882CE-7888-8A66-ED95-E650CCFD2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93F76-2501-E1AC-D7D9-B8B90138C0E2}"/>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503012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AD6F-801A-346E-B4D3-1987D6E97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8E0BE-4CCE-0987-BF59-B409B3FDE6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882CE4-10C8-A090-3223-DA1F3837E4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70A8D9-BD47-62F5-3199-E0FE70F508A5}"/>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6" name="Footer Placeholder 5">
            <a:extLst>
              <a:ext uri="{FF2B5EF4-FFF2-40B4-BE49-F238E27FC236}">
                <a16:creationId xmlns:a16="http://schemas.microsoft.com/office/drawing/2014/main" id="{A67C6EB2-C8BF-D9A0-63E0-FEA97A0020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0BAAB-E950-3E5E-B646-51DB8A32AC10}"/>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262894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318EC-07BE-49E4-D338-E62D0E8B27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ACC777-C17D-AC39-FF7B-A6598C86B3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DC07D1-EDB6-309D-BFC9-466907A7EB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ECA22F-A145-0912-1D48-80B31C6C11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8470DC-ABD1-31EB-CA6E-63E5D3D1BA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0633B-E54F-E132-8576-0B3AD9245334}"/>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8" name="Footer Placeholder 7">
            <a:extLst>
              <a:ext uri="{FF2B5EF4-FFF2-40B4-BE49-F238E27FC236}">
                <a16:creationId xmlns:a16="http://schemas.microsoft.com/office/drawing/2014/main" id="{6FCC457C-0178-E7EF-6B20-C16974C439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61A92A-85E8-CC0C-1494-BF0769FA012E}"/>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89364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D2E6E-88EC-AFAD-9586-5CA01EE42C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B733C4-357B-7AC2-07D3-16AC11DB93E5}"/>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4" name="Footer Placeholder 3">
            <a:extLst>
              <a:ext uri="{FF2B5EF4-FFF2-40B4-BE49-F238E27FC236}">
                <a16:creationId xmlns:a16="http://schemas.microsoft.com/office/drawing/2014/main" id="{5A090B3A-763C-3AD6-A42A-E4D8C99B17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241BEA-60A3-49A1-978A-152B488BC89D}"/>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1647168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DEF12-0EE7-DE7D-B334-33CF33C30D42}"/>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3" name="Footer Placeholder 2">
            <a:extLst>
              <a:ext uri="{FF2B5EF4-FFF2-40B4-BE49-F238E27FC236}">
                <a16:creationId xmlns:a16="http://schemas.microsoft.com/office/drawing/2014/main" id="{83D6F710-36E4-8AC0-0900-A2F88E999A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C7F942-72BC-BBD1-84AC-5328BDD8F194}"/>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137427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6916D-E460-E284-5369-64C2191FA5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26FD19-8153-6E0C-5137-B5A8C86045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2FE5AA-8B48-B1E2-CEB3-DA9AB890A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B6FBB-CC55-C220-A417-7C2A7907F8AD}"/>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6" name="Footer Placeholder 5">
            <a:extLst>
              <a:ext uri="{FF2B5EF4-FFF2-40B4-BE49-F238E27FC236}">
                <a16:creationId xmlns:a16="http://schemas.microsoft.com/office/drawing/2014/main" id="{309906DF-3833-E0E1-F05F-378609F1C1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8363A-22C1-F008-526F-BDCA4F9FDC9B}"/>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1215397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8C60-E779-248E-CCB8-9C4FE8D85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F3E8D0-FFC1-C7BA-76D0-1094B5CA0F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B2855F-8953-DB94-F406-02DDB0644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8F8ED-5A5A-E6C2-86F8-46459699DD6A}"/>
              </a:ext>
            </a:extLst>
          </p:cNvPr>
          <p:cNvSpPr>
            <a:spLocks noGrp="1"/>
          </p:cNvSpPr>
          <p:nvPr>
            <p:ph type="dt" sz="half" idx="10"/>
          </p:nvPr>
        </p:nvSpPr>
        <p:spPr/>
        <p:txBody>
          <a:bodyPr/>
          <a:lstStyle/>
          <a:p>
            <a:fld id="{8A94D60C-7EC1-CD4C-AF51-64B56E1A2085}" type="datetimeFigureOut">
              <a:rPr lang="en-US" smtClean="0"/>
              <a:t>12/20/22</a:t>
            </a:fld>
            <a:endParaRPr lang="en-US"/>
          </a:p>
        </p:txBody>
      </p:sp>
      <p:sp>
        <p:nvSpPr>
          <p:cNvPr id="6" name="Footer Placeholder 5">
            <a:extLst>
              <a:ext uri="{FF2B5EF4-FFF2-40B4-BE49-F238E27FC236}">
                <a16:creationId xmlns:a16="http://schemas.microsoft.com/office/drawing/2014/main" id="{5663C3C5-68D4-B270-124E-81942322FB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3E6A9A-D8D0-9FB4-0708-FF33D92AC7B6}"/>
              </a:ext>
            </a:extLst>
          </p:cNvPr>
          <p:cNvSpPr>
            <a:spLocks noGrp="1"/>
          </p:cNvSpPr>
          <p:nvPr>
            <p:ph type="sldNum" sz="quarter" idx="12"/>
          </p:nvPr>
        </p:nvSpPr>
        <p:spPr/>
        <p:txBody>
          <a:bodyPr/>
          <a:lstStyle/>
          <a:p>
            <a:fld id="{98F5F129-8437-0C47-97F0-046B1C578365}" type="slidenum">
              <a:rPr lang="en-US" smtClean="0"/>
              <a:t>‹#›</a:t>
            </a:fld>
            <a:endParaRPr lang="en-US"/>
          </a:p>
        </p:txBody>
      </p:sp>
    </p:spTree>
    <p:extLst>
      <p:ext uri="{BB962C8B-B14F-4D97-AF65-F5344CB8AC3E}">
        <p14:creationId xmlns:p14="http://schemas.microsoft.com/office/powerpoint/2010/main" val="3530263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A3FE9-110C-F0EA-7C3B-431C380F45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67E6EF-F3EA-5777-EAF4-F65295A5BD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AA6C9-729D-6651-7685-B95C43FD4F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4D60C-7EC1-CD4C-AF51-64B56E1A2085}" type="datetimeFigureOut">
              <a:rPr lang="en-US" smtClean="0"/>
              <a:t>12/20/22</a:t>
            </a:fld>
            <a:endParaRPr lang="en-US"/>
          </a:p>
        </p:txBody>
      </p:sp>
      <p:sp>
        <p:nvSpPr>
          <p:cNvPr id="5" name="Footer Placeholder 4">
            <a:extLst>
              <a:ext uri="{FF2B5EF4-FFF2-40B4-BE49-F238E27FC236}">
                <a16:creationId xmlns:a16="http://schemas.microsoft.com/office/drawing/2014/main" id="{444E8CF1-49EB-2E25-30BF-FC7CC18D1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BD479A-562A-1019-3212-B9CD04AE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5F129-8437-0C47-97F0-046B1C578365}" type="slidenum">
              <a:rPr lang="en-US" smtClean="0"/>
              <a:t>‹#›</a:t>
            </a:fld>
            <a:endParaRPr lang="en-US"/>
          </a:p>
        </p:txBody>
      </p:sp>
    </p:spTree>
    <p:extLst>
      <p:ext uri="{BB962C8B-B14F-4D97-AF65-F5344CB8AC3E}">
        <p14:creationId xmlns:p14="http://schemas.microsoft.com/office/powerpoint/2010/main" val="1271013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C2153F-896B-0356-8DDD-0FC3DA903107}"/>
              </a:ext>
            </a:extLst>
          </p:cNvPr>
          <p:cNvSpPr>
            <a:spLocks noGrp="1"/>
          </p:cNvSpPr>
          <p:nvPr>
            <p:ph type="title"/>
          </p:nvPr>
        </p:nvSpPr>
        <p:spPr>
          <a:xfrm>
            <a:off x="643467" y="640080"/>
            <a:ext cx="3096427" cy="3646170"/>
          </a:xfrm>
        </p:spPr>
        <p:txBody>
          <a:bodyPr anchor="ctr">
            <a:normAutofit/>
          </a:bodyPr>
          <a:lstStyle/>
          <a:p>
            <a:pPr>
              <a:lnSpc>
                <a:spcPct val="90000"/>
              </a:lnSpc>
              <a:spcAft>
                <a:spcPts val="600"/>
              </a:spcAft>
            </a:pPr>
            <a:r>
              <a:rPr lang="en-US" sz="4400" dirty="0">
                <a:solidFill>
                  <a:schemeClr val="bg1"/>
                </a:solidFill>
                <a:latin typeface="+mj-lt"/>
                <a:ea typeface="+mj-ea"/>
                <a:cs typeface="+mj-cs"/>
              </a:rPr>
              <a:t>DELP 2022</a:t>
            </a:r>
            <a:br>
              <a:rPr lang="en-US" sz="4400" dirty="0">
                <a:latin typeface="+mj-lt"/>
                <a:ea typeface="+mj-ea"/>
                <a:cs typeface="+mj-cs"/>
              </a:rPr>
            </a:br>
            <a:br>
              <a:rPr lang="en-US" dirty="0"/>
            </a:br>
            <a:endParaRPr lang="en-US" sz="4400" kern="1200" dirty="0">
              <a:solidFill>
                <a:schemeClr val="bg1"/>
              </a:solidFill>
              <a:latin typeface="+mj-lt"/>
              <a:ea typeface="+mj-ea"/>
              <a:cs typeface="+mj-cs"/>
            </a:endParaRPr>
          </a:p>
        </p:txBody>
      </p:sp>
      <p:sp>
        <p:nvSpPr>
          <p:cNvPr id="6" name="TextBox 5">
            <a:extLst>
              <a:ext uri="{FF2B5EF4-FFF2-40B4-BE49-F238E27FC236}">
                <a16:creationId xmlns:a16="http://schemas.microsoft.com/office/drawing/2014/main" id="{A356100D-2EB5-8961-B66F-8BAB4682E60F}"/>
              </a:ext>
            </a:extLst>
          </p:cNvPr>
          <p:cNvSpPr txBox="1"/>
          <p:nvPr/>
        </p:nvSpPr>
        <p:spPr>
          <a:xfrm>
            <a:off x="125730" y="2857500"/>
            <a:ext cx="3026791" cy="667875"/>
          </a:xfrm>
          <a:prstGeom prst="rect">
            <a:avLst/>
          </a:prstGeom>
          <a:noFill/>
        </p:spPr>
        <p:txBody>
          <a:bodyPr wrap="none" rtlCol="0">
            <a:spAutoFit/>
          </a:bodyPr>
          <a:lstStyle/>
          <a:p>
            <a:pPr indent="-228600">
              <a:lnSpc>
                <a:spcPct val="90000"/>
              </a:lnSpc>
              <a:spcAft>
                <a:spcPts val="600"/>
              </a:spcAft>
              <a:buFont typeface="Arial" panose="020B0604020202020204" pitchFamily="34" charset="0"/>
              <a:buChar char="•"/>
            </a:pPr>
            <a:r>
              <a:rPr lang="en-US" dirty="0">
                <a:solidFill>
                  <a:schemeClr val="bg1"/>
                </a:solidFill>
              </a:rPr>
              <a:t>Final Project DMIT</a:t>
            </a:r>
          </a:p>
          <a:p>
            <a:pPr indent="-228600">
              <a:lnSpc>
                <a:spcPct val="90000"/>
              </a:lnSpc>
              <a:spcAft>
                <a:spcPts val="600"/>
              </a:spcAft>
              <a:buFont typeface="Arial" panose="020B0604020202020204" pitchFamily="34" charset="0"/>
              <a:buChar char="•"/>
            </a:pPr>
            <a:r>
              <a:rPr lang="en-US" dirty="0">
                <a:solidFill>
                  <a:schemeClr val="bg1"/>
                </a:solidFill>
              </a:rPr>
              <a:t>Submitted By Deepali Ahuja</a:t>
            </a:r>
          </a:p>
        </p:txBody>
      </p:sp>
    </p:spTree>
    <p:extLst>
      <p:ext uri="{BB962C8B-B14F-4D97-AF65-F5344CB8AC3E}">
        <p14:creationId xmlns:p14="http://schemas.microsoft.com/office/powerpoint/2010/main" val="457489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3341985"/>
          </a:xfrm>
        </p:spPr>
        <p:txBody>
          <a:bodyPr vert="horz" lIns="91440" tIns="45720" rIns="91440" bIns="45720" rtlCol="0" anchor="ctr">
            <a:normAutofit fontScale="90000"/>
          </a:bodyPr>
          <a:lstStyle/>
          <a:p>
            <a:pPr algn="r"/>
            <a:r>
              <a:rPr lang="en-US" sz="4400" kern="1200" dirty="0">
                <a:solidFill>
                  <a:srgbClr val="FFFFFF"/>
                </a:solidFill>
                <a:latin typeface="+mj-lt"/>
                <a:ea typeface="+mj-ea"/>
                <a:cs typeface="+mj-cs"/>
              </a:rPr>
              <a:t>Average rating of top ten business categories in DELP</a:t>
            </a: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E1D6BD0C-520D-FAB9-8B55-0AF1C0E71763}"/>
              </a:ext>
            </a:extLst>
          </p:cNvPr>
          <p:cNvSpPr txBox="1"/>
          <p:nvPr/>
        </p:nvSpPr>
        <p:spPr>
          <a:xfrm>
            <a:off x="172683" y="197596"/>
            <a:ext cx="301686" cy="369332"/>
          </a:xfrm>
          <a:prstGeom prst="rect">
            <a:avLst/>
          </a:prstGeom>
          <a:noFill/>
        </p:spPr>
        <p:txBody>
          <a:bodyPr wrap="none" rtlCol="0">
            <a:spAutoFit/>
          </a:bodyPr>
          <a:lstStyle/>
          <a:p>
            <a:r>
              <a:rPr lang="en-US" dirty="0">
                <a:solidFill>
                  <a:schemeClr val="bg1"/>
                </a:solidFill>
              </a:rPr>
              <a:t>7</a:t>
            </a:r>
          </a:p>
        </p:txBody>
      </p:sp>
      <p:pic>
        <p:nvPicPr>
          <p:cNvPr id="9" name="Picture 8">
            <a:extLst>
              <a:ext uri="{FF2B5EF4-FFF2-40B4-BE49-F238E27FC236}">
                <a16:creationId xmlns:a16="http://schemas.microsoft.com/office/drawing/2014/main" id="{B56452C0-56BC-67D6-D28D-5B85EAEA76D2}"/>
              </a:ext>
            </a:extLst>
          </p:cNvPr>
          <p:cNvPicPr>
            <a:picLocks noChangeAspect="1"/>
          </p:cNvPicPr>
          <p:nvPr/>
        </p:nvPicPr>
        <p:blipFill>
          <a:blip r:embed="rId2"/>
          <a:stretch>
            <a:fillRect/>
          </a:stretch>
        </p:blipFill>
        <p:spPr>
          <a:xfrm>
            <a:off x="5247625" y="654665"/>
            <a:ext cx="5753100" cy="3327400"/>
          </a:xfrm>
          <a:prstGeom prst="rect">
            <a:avLst/>
          </a:prstGeom>
        </p:spPr>
      </p:pic>
      <p:pic>
        <p:nvPicPr>
          <p:cNvPr id="11" name="Picture 10" descr="Chart&#10;&#10;Description automatically generated">
            <a:extLst>
              <a:ext uri="{FF2B5EF4-FFF2-40B4-BE49-F238E27FC236}">
                <a16:creationId xmlns:a16="http://schemas.microsoft.com/office/drawing/2014/main" id="{A4179559-3798-6D14-34C7-13632F450594}"/>
              </a:ext>
            </a:extLst>
          </p:cNvPr>
          <p:cNvPicPr>
            <a:picLocks noChangeAspect="1"/>
          </p:cNvPicPr>
          <p:nvPr/>
        </p:nvPicPr>
        <p:blipFill>
          <a:blip r:embed="rId3"/>
          <a:stretch>
            <a:fillRect/>
          </a:stretch>
        </p:blipFill>
        <p:spPr>
          <a:xfrm>
            <a:off x="800100" y="4286251"/>
            <a:ext cx="10572750" cy="2179568"/>
          </a:xfrm>
          <a:prstGeom prst="rect">
            <a:avLst/>
          </a:prstGeom>
        </p:spPr>
      </p:pic>
    </p:spTree>
    <p:extLst>
      <p:ext uri="{BB962C8B-B14F-4D97-AF65-F5344CB8AC3E}">
        <p14:creationId xmlns:p14="http://schemas.microsoft.com/office/powerpoint/2010/main" val="1392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r>
              <a:rPr lang="en-US" sz="4400" kern="1200" dirty="0">
                <a:solidFill>
                  <a:srgbClr val="FFFFFF"/>
                </a:solidFill>
                <a:latin typeface="+mj-lt"/>
                <a:ea typeface="+mj-ea"/>
                <a:cs typeface="+mj-cs"/>
              </a:rPr>
              <a:t>5 funniest Restaurant reviews and 10 least funny</a:t>
            </a: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E1D6BD0C-520D-FAB9-8B55-0AF1C0E71763}"/>
              </a:ext>
            </a:extLst>
          </p:cNvPr>
          <p:cNvSpPr txBox="1"/>
          <p:nvPr/>
        </p:nvSpPr>
        <p:spPr>
          <a:xfrm>
            <a:off x="172683" y="197596"/>
            <a:ext cx="412292" cy="369332"/>
          </a:xfrm>
          <a:prstGeom prst="rect">
            <a:avLst/>
          </a:prstGeom>
          <a:noFill/>
        </p:spPr>
        <p:txBody>
          <a:bodyPr wrap="none" rtlCol="0">
            <a:spAutoFit/>
          </a:bodyPr>
          <a:lstStyle/>
          <a:p>
            <a:r>
              <a:rPr lang="en-US" dirty="0">
                <a:solidFill>
                  <a:schemeClr val="bg1"/>
                </a:solidFill>
              </a:rPr>
              <a:t>8a</a:t>
            </a:r>
          </a:p>
        </p:txBody>
      </p:sp>
      <p:pic>
        <p:nvPicPr>
          <p:cNvPr id="3" name="Picture 2">
            <a:extLst>
              <a:ext uri="{FF2B5EF4-FFF2-40B4-BE49-F238E27FC236}">
                <a16:creationId xmlns:a16="http://schemas.microsoft.com/office/drawing/2014/main" id="{9942D210-6AEB-1D46-89E2-57E9AE73D8C7}"/>
              </a:ext>
            </a:extLst>
          </p:cNvPr>
          <p:cNvPicPr>
            <a:picLocks noChangeAspect="1"/>
          </p:cNvPicPr>
          <p:nvPr/>
        </p:nvPicPr>
        <p:blipFill>
          <a:blip r:embed="rId2"/>
          <a:stretch>
            <a:fillRect/>
          </a:stretch>
        </p:blipFill>
        <p:spPr>
          <a:xfrm>
            <a:off x="4059935" y="382262"/>
            <a:ext cx="7772400" cy="5871054"/>
          </a:xfrm>
          <a:prstGeom prst="rect">
            <a:avLst/>
          </a:prstGeom>
        </p:spPr>
      </p:pic>
    </p:spTree>
    <p:extLst>
      <p:ext uri="{BB962C8B-B14F-4D97-AF65-F5344CB8AC3E}">
        <p14:creationId xmlns:p14="http://schemas.microsoft.com/office/powerpoint/2010/main" val="3832301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r>
              <a:rPr lang="en-US" dirty="0">
                <a:solidFill>
                  <a:srgbClr val="FFFFFF"/>
                </a:solidFill>
              </a:rPr>
              <a:t>The pattern between </a:t>
            </a:r>
            <a:r>
              <a:rPr lang="en-US" sz="4400" kern="1200" dirty="0">
                <a:solidFill>
                  <a:srgbClr val="FFFFFF"/>
                </a:solidFill>
                <a:latin typeface="+mj-lt"/>
                <a:ea typeface="+mj-ea"/>
                <a:cs typeface="+mj-cs"/>
              </a:rPr>
              <a:t>funny and unfunny reviews</a:t>
            </a: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E1D6BD0C-520D-FAB9-8B55-0AF1C0E71763}"/>
              </a:ext>
            </a:extLst>
          </p:cNvPr>
          <p:cNvSpPr txBox="1"/>
          <p:nvPr/>
        </p:nvSpPr>
        <p:spPr>
          <a:xfrm>
            <a:off x="172683" y="197596"/>
            <a:ext cx="423514" cy="369332"/>
          </a:xfrm>
          <a:prstGeom prst="rect">
            <a:avLst/>
          </a:prstGeom>
          <a:noFill/>
        </p:spPr>
        <p:txBody>
          <a:bodyPr wrap="none" rtlCol="0">
            <a:spAutoFit/>
          </a:bodyPr>
          <a:lstStyle/>
          <a:p>
            <a:r>
              <a:rPr lang="en-US" dirty="0">
                <a:solidFill>
                  <a:schemeClr val="bg1"/>
                </a:solidFill>
              </a:rPr>
              <a:t>8b</a:t>
            </a:r>
          </a:p>
        </p:txBody>
      </p:sp>
      <p:sp>
        <p:nvSpPr>
          <p:cNvPr id="8" name="TextBox 7">
            <a:extLst>
              <a:ext uri="{FF2B5EF4-FFF2-40B4-BE49-F238E27FC236}">
                <a16:creationId xmlns:a16="http://schemas.microsoft.com/office/drawing/2014/main" id="{D589531C-457A-2048-04DC-B888511FCA8A}"/>
              </a:ext>
            </a:extLst>
          </p:cNvPr>
          <p:cNvSpPr txBox="1"/>
          <p:nvPr/>
        </p:nvSpPr>
        <p:spPr>
          <a:xfrm>
            <a:off x="4059935" y="5357810"/>
            <a:ext cx="7772400" cy="1200329"/>
          </a:xfrm>
          <a:prstGeom prst="rect">
            <a:avLst/>
          </a:prstGeom>
          <a:noFill/>
        </p:spPr>
        <p:txBody>
          <a:bodyPr wrap="square" rtlCol="0">
            <a:spAutoFit/>
          </a:bodyPr>
          <a:lstStyle/>
          <a:p>
            <a:r>
              <a:rPr lang="en-US" dirty="0"/>
              <a:t>Pattern Analysis: Using the above query we observed that there are only 2 reviews that have received the most funny votes (more than 250) whereas 498698 reviews (99.73 % out of total reviews) have received the least funny votes (less than 10)</a:t>
            </a:r>
          </a:p>
        </p:txBody>
      </p:sp>
      <p:pic>
        <p:nvPicPr>
          <p:cNvPr id="10" name="Picture 9">
            <a:extLst>
              <a:ext uri="{FF2B5EF4-FFF2-40B4-BE49-F238E27FC236}">
                <a16:creationId xmlns:a16="http://schemas.microsoft.com/office/drawing/2014/main" id="{CF2512FA-4F65-9630-D8F1-C0E10C23E996}"/>
              </a:ext>
            </a:extLst>
          </p:cNvPr>
          <p:cNvPicPr>
            <a:picLocks noChangeAspect="1"/>
          </p:cNvPicPr>
          <p:nvPr/>
        </p:nvPicPr>
        <p:blipFill>
          <a:blip r:embed="rId2"/>
          <a:stretch>
            <a:fillRect/>
          </a:stretch>
        </p:blipFill>
        <p:spPr>
          <a:xfrm>
            <a:off x="4059936" y="0"/>
            <a:ext cx="1869378" cy="5357813"/>
          </a:xfrm>
          <a:prstGeom prst="rect">
            <a:avLst/>
          </a:prstGeom>
        </p:spPr>
      </p:pic>
      <p:pic>
        <p:nvPicPr>
          <p:cNvPr id="11" name="Picture 10">
            <a:extLst>
              <a:ext uri="{FF2B5EF4-FFF2-40B4-BE49-F238E27FC236}">
                <a16:creationId xmlns:a16="http://schemas.microsoft.com/office/drawing/2014/main" id="{F1FAA591-2918-7792-B69A-5EAD093C7637}"/>
              </a:ext>
            </a:extLst>
          </p:cNvPr>
          <p:cNvPicPr>
            <a:picLocks noChangeAspect="1"/>
          </p:cNvPicPr>
          <p:nvPr/>
        </p:nvPicPr>
        <p:blipFill>
          <a:blip r:embed="rId3"/>
          <a:stretch>
            <a:fillRect/>
          </a:stretch>
        </p:blipFill>
        <p:spPr>
          <a:xfrm>
            <a:off x="5993808" y="0"/>
            <a:ext cx="2136063" cy="5357813"/>
          </a:xfrm>
          <a:prstGeom prst="rect">
            <a:avLst/>
          </a:prstGeom>
        </p:spPr>
      </p:pic>
      <p:pic>
        <p:nvPicPr>
          <p:cNvPr id="12" name="Picture 11">
            <a:extLst>
              <a:ext uri="{FF2B5EF4-FFF2-40B4-BE49-F238E27FC236}">
                <a16:creationId xmlns:a16="http://schemas.microsoft.com/office/drawing/2014/main" id="{C0935AD0-EFCA-2FCC-BF86-57CA5FA8B675}"/>
              </a:ext>
            </a:extLst>
          </p:cNvPr>
          <p:cNvPicPr>
            <a:picLocks noChangeAspect="1"/>
          </p:cNvPicPr>
          <p:nvPr/>
        </p:nvPicPr>
        <p:blipFill>
          <a:blip r:embed="rId4"/>
          <a:stretch>
            <a:fillRect/>
          </a:stretch>
        </p:blipFill>
        <p:spPr>
          <a:xfrm>
            <a:off x="8194365" y="0"/>
            <a:ext cx="2136064" cy="5357814"/>
          </a:xfrm>
          <a:prstGeom prst="rect">
            <a:avLst/>
          </a:prstGeom>
        </p:spPr>
      </p:pic>
      <p:pic>
        <p:nvPicPr>
          <p:cNvPr id="14" name="Picture 13">
            <a:extLst>
              <a:ext uri="{FF2B5EF4-FFF2-40B4-BE49-F238E27FC236}">
                <a16:creationId xmlns:a16="http://schemas.microsoft.com/office/drawing/2014/main" id="{583F512D-B540-E1F4-404C-312B20FFABD4}"/>
              </a:ext>
            </a:extLst>
          </p:cNvPr>
          <p:cNvPicPr>
            <a:picLocks noChangeAspect="1"/>
          </p:cNvPicPr>
          <p:nvPr/>
        </p:nvPicPr>
        <p:blipFill>
          <a:blip r:embed="rId5"/>
          <a:stretch>
            <a:fillRect/>
          </a:stretch>
        </p:blipFill>
        <p:spPr>
          <a:xfrm>
            <a:off x="10451076" y="-2"/>
            <a:ext cx="1740924" cy="5357812"/>
          </a:xfrm>
          <a:prstGeom prst="rect">
            <a:avLst/>
          </a:prstGeom>
        </p:spPr>
      </p:pic>
    </p:spTree>
    <p:extLst>
      <p:ext uri="{BB962C8B-B14F-4D97-AF65-F5344CB8AC3E}">
        <p14:creationId xmlns:p14="http://schemas.microsoft.com/office/powerpoint/2010/main" val="278841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172683" y="640080"/>
            <a:ext cx="3567211" cy="5613236"/>
          </a:xfrm>
        </p:spPr>
        <p:txBody>
          <a:bodyPr vert="horz" lIns="91440" tIns="45720" rIns="91440" bIns="45720" rtlCol="0" anchor="ctr">
            <a:normAutofit/>
          </a:bodyPr>
          <a:lstStyle/>
          <a:p>
            <a:pPr algn="r"/>
            <a:r>
              <a:rPr lang="en-US" sz="4400" kern="1200" dirty="0">
                <a:solidFill>
                  <a:srgbClr val="FFFFFF"/>
                </a:solidFill>
                <a:latin typeface="+mj-lt"/>
                <a:ea typeface="+mj-ea"/>
                <a:cs typeface="+mj-cs"/>
              </a:rPr>
              <a:t>Comparison between the average length of the tip text for the 100 most v/s least-complimented tips</a:t>
            </a: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E1D6BD0C-520D-FAB9-8B55-0AF1C0E71763}"/>
              </a:ext>
            </a:extLst>
          </p:cNvPr>
          <p:cNvSpPr txBox="1"/>
          <p:nvPr/>
        </p:nvSpPr>
        <p:spPr>
          <a:xfrm>
            <a:off x="172683" y="197596"/>
            <a:ext cx="301686" cy="369332"/>
          </a:xfrm>
          <a:prstGeom prst="rect">
            <a:avLst/>
          </a:prstGeom>
          <a:noFill/>
        </p:spPr>
        <p:txBody>
          <a:bodyPr wrap="none" rtlCol="0">
            <a:spAutoFit/>
          </a:bodyPr>
          <a:lstStyle/>
          <a:p>
            <a:r>
              <a:rPr lang="en-US" dirty="0">
                <a:solidFill>
                  <a:schemeClr val="bg1"/>
                </a:solidFill>
              </a:rPr>
              <a:t>9</a:t>
            </a:r>
          </a:p>
        </p:txBody>
      </p:sp>
      <p:sp>
        <p:nvSpPr>
          <p:cNvPr id="9" name="TextBox 8">
            <a:extLst>
              <a:ext uri="{FF2B5EF4-FFF2-40B4-BE49-F238E27FC236}">
                <a16:creationId xmlns:a16="http://schemas.microsoft.com/office/drawing/2014/main" id="{5202F425-0FD1-01C9-8F27-38DA1FC7A08A}"/>
              </a:ext>
            </a:extLst>
          </p:cNvPr>
          <p:cNvSpPr txBox="1"/>
          <p:nvPr/>
        </p:nvSpPr>
        <p:spPr>
          <a:xfrm>
            <a:off x="4242618" y="105263"/>
            <a:ext cx="7542143" cy="923330"/>
          </a:xfrm>
          <a:prstGeom prst="rect">
            <a:avLst/>
          </a:prstGeom>
          <a:noFill/>
        </p:spPr>
        <p:txBody>
          <a:bodyPr wrap="square">
            <a:spAutoFit/>
          </a:bodyPr>
          <a:lstStyle/>
          <a:p>
            <a:r>
              <a:rPr lang="en-US" dirty="0"/>
              <a:t>No, it's not true. Based on the query results, the average text length of 100 most complimented tips is 146.9, whereas for least 100 is 50. The overall difference is not significant.</a:t>
            </a:r>
          </a:p>
        </p:txBody>
      </p:sp>
      <p:pic>
        <p:nvPicPr>
          <p:cNvPr id="4" name="Picture 3">
            <a:extLst>
              <a:ext uri="{FF2B5EF4-FFF2-40B4-BE49-F238E27FC236}">
                <a16:creationId xmlns:a16="http://schemas.microsoft.com/office/drawing/2014/main" id="{D2E19942-5557-5CFE-8CDE-B0493247F3D3}"/>
              </a:ext>
            </a:extLst>
          </p:cNvPr>
          <p:cNvPicPr>
            <a:picLocks noChangeAspect="1"/>
          </p:cNvPicPr>
          <p:nvPr/>
        </p:nvPicPr>
        <p:blipFill>
          <a:blip r:embed="rId2"/>
          <a:stretch>
            <a:fillRect/>
          </a:stretch>
        </p:blipFill>
        <p:spPr>
          <a:xfrm>
            <a:off x="4242618" y="1057024"/>
            <a:ext cx="7302500" cy="825500"/>
          </a:xfrm>
          <a:prstGeom prst="rect">
            <a:avLst/>
          </a:prstGeom>
        </p:spPr>
      </p:pic>
      <p:pic>
        <p:nvPicPr>
          <p:cNvPr id="7" name="Picture 6">
            <a:extLst>
              <a:ext uri="{FF2B5EF4-FFF2-40B4-BE49-F238E27FC236}">
                <a16:creationId xmlns:a16="http://schemas.microsoft.com/office/drawing/2014/main" id="{4F599A07-619F-DB9C-E75E-37C00BAD53B2}"/>
              </a:ext>
            </a:extLst>
          </p:cNvPr>
          <p:cNvPicPr>
            <a:picLocks noChangeAspect="1"/>
          </p:cNvPicPr>
          <p:nvPr/>
        </p:nvPicPr>
        <p:blipFill>
          <a:blip r:embed="rId3"/>
          <a:stretch>
            <a:fillRect/>
          </a:stretch>
        </p:blipFill>
        <p:spPr>
          <a:xfrm>
            <a:off x="4237975" y="2118408"/>
            <a:ext cx="7310558" cy="4134908"/>
          </a:xfrm>
          <a:prstGeom prst="rect">
            <a:avLst/>
          </a:prstGeom>
        </p:spPr>
      </p:pic>
    </p:spTree>
    <p:extLst>
      <p:ext uri="{BB962C8B-B14F-4D97-AF65-F5344CB8AC3E}">
        <p14:creationId xmlns:p14="http://schemas.microsoft.com/office/powerpoint/2010/main" val="2091522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fontScale="90000"/>
          </a:bodyPr>
          <a:lstStyle/>
          <a:p>
            <a:pPr algn="r"/>
            <a:r>
              <a:rPr lang="en-US" dirty="0">
                <a:solidFill>
                  <a:srgbClr val="FFFFFF"/>
                </a:solidFill>
              </a:rPr>
              <a:t>Impact on r</a:t>
            </a:r>
            <a:r>
              <a:rPr lang="en-US" sz="4400" kern="1200" dirty="0">
                <a:solidFill>
                  <a:srgbClr val="FFFFFF"/>
                </a:solidFill>
                <a:latin typeface="+mj-lt"/>
                <a:ea typeface="+mj-ea"/>
                <a:cs typeface="+mj-cs"/>
              </a:rPr>
              <a:t>estaurant reviews by</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how many hours the restaurant is open, or the days they are open</a:t>
            </a: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E1D6BD0C-520D-FAB9-8B55-0AF1C0E71763}"/>
              </a:ext>
            </a:extLst>
          </p:cNvPr>
          <p:cNvSpPr txBox="1"/>
          <p:nvPr/>
        </p:nvSpPr>
        <p:spPr>
          <a:xfrm>
            <a:off x="172683" y="197596"/>
            <a:ext cx="418704" cy="369332"/>
          </a:xfrm>
          <a:prstGeom prst="rect">
            <a:avLst/>
          </a:prstGeom>
          <a:noFill/>
        </p:spPr>
        <p:txBody>
          <a:bodyPr wrap="none" rtlCol="0">
            <a:spAutoFit/>
          </a:bodyPr>
          <a:lstStyle/>
          <a:p>
            <a:r>
              <a:rPr lang="en-US" dirty="0">
                <a:solidFill>
                  <a:schemeClr val="bg1"/>
                </a:solidFill>
              </a:rPr>
              <a:t>10</a:t>
            </a:r>
          </a:p>
        </p:txBody>
      </p:sp>
      <p:pic>
        <p:nvPicPr>
          <p:cNvPr id="3" name="Picture 2">
            <a:extLst>
              <a:ext uri="{FF2B5EF4-FFF2-40B4-BE49-F238E27FC236}">
                <a16:creationId xmlns:a16="http://schemas.microsoft.com/office/drawing/2014/main" id="{19CE1334-758C-AB07-9BED-E7457BD0F926}"/>
              </a:ext>
            </a:extLst>
          </p:cNvPr>
          <p:cNvPicPr>
            <a:picLocks noChangeAspect="1"/>
          </p:cNvPicPr>
          <p:nvPr/>
        </p:nvPicPr>
        <p:blipFill>
          <a:blip r:embed="rId2"/>
          <a:stretch>
            <a:fillRect/>
          </a:stretch>
        </p:blipFill>
        <p:spPr>
          <a:xfrm>
            <a:off x="4237975" y="1291211"/>
            <a:ext cx="7772400" cy="2709672"/>
          </a:xfrm>
          <a:prstGeom prst="rect">
            <a:avLst/>
          </a:prstGeom>
        </p:spPr>
      </p:pic>
      <p:sp>
        <p:nvSpPr>
          <p:cNvPr id="4" name="TextBox 3">
            <a:extLst>
              <a:ext uri="{FF2B5EF4-FFF2-40B4-BE49-F238E27FC236}">
                <a16:creationId xmlns:a16="http://schemas.microsoft.com/office/drawing/2014/main" id="{74BB757A-4266-7B4C-BD62-464FC1E7C163}"/>
              </a:ext>
            </a:extLst>
          </p:cNvPr>
          <p:cNvSpPr txBox="1"/>
          <p:nvPr/>
        </p:nvSpPr>
        <p:spPr>
          <a:xfrm>
            <a:off x="4237976" y="4876800"/>
            <a:ext cx="7310558" cy="1477328"/>
          </a:xfrm>
          <a:prstGeom prst="rect">
            <a:avLst/>
          </a:prstGeom>
          <a:noFill/>
        </p:spPr>
        <p:txBody>
          <a:bodyPr wrap="square" rtlCol="0">
            <a:spAutoFit/>
          </a:bodyPr>
          <a:lstStyle/>
          <a:p>
            <a:r>
              <a:rPr lang="en-US" dirty="0"/>
              <a:t>No, </a:t>
            </a:r>
            <a:r>
              <a:rPr lang="en-US" sz="1800" kern="1200" dirty="0">
                <a:latin typeface="+mj-lt"/>
                <a:ea typeface="+mj-ea"/>
                <a:cs typeface="+mj-cs"/>
              </a:rPr>
              <a:t>restaurant reviews are not driven by</a:t>
            </a:r>
            <a:br>
              <a:rPr lang="en-US" sz="1800" kern="1200" dirty="0">
                <a:latin typeface="+mj-lt"/>
                <a:ea typeface="+mj-ea"/>
                <a:cs typeface="+mj-cs"/>
              </a:rPr>
            </a:br>
            <a:r>
              <a:rPr lang="en-US" sz="1800" kern="1200" dirty="0">
                <a:latin typeface="+mj-lt"/>
                <a:ea typeface="+mj-ea"/>
                <a:cs typeface="+mj-cs"/>
              </a:rPr>
              <a:t>how many hours the restaurant is open, or the days they are open as restaurant open for 28 hours received 148 reviews whereas a restaurant opened for more than 75 hours received only 27 reviews </a:t>
            </a:r>
            <a:br>
              <a:rPr lang="en-US" sz="1800" kern="1200" dirty="0">
                <a:latin typeface="+mj-lt"/>
                <a:ea typeface="+mj-ea"/>
                <a:cs typeface="+mj-cs"/>
              </a:rPr>
            </a:br>
            <a:endParaRPr lang="en-US" dirty="0"/>
          </a:p>
        </p:txBody>
      </p:sp>
    </p:spTree>
    <p:extLst>
      <p:ext uri="{BB962C8B-B14F-4D97-AF65-F5344CB8AC3E}">
        <p14:creationId xmlns:p14="http://schemas.microsoft.com/office/powerpoint/2010/main" val="2038068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8164B3BD-A86E-80B9-E503-7F37551D29E7}"/>
              </a:ext>
            </a:extLst>
          </p:cNvPr>
          <p:cNvSpPr txBox="1"/>
          <p:nvPr/>
        </p:nvSpPr>
        <p:spPr>
          <a:xfrm>
            <a:off x="1230911" y="2597339"/>
            <a:ext cx="1885950" cy="1446550"/>
          </a:xfrm>
          <a:prstGeom prst="rect">
            <a:avLst/>
          </a:prstGeom>
          <a:noFill/>
        </p:spPr>
        <p:txBody>
          <a:bodyPr wrap="square">
            <a:spAutoFit/>
          </a:bodyPr>
          <a:lstStyle/>
          <a:p>
            <a:r>
              <a:rPr lang="en-US" sz="4400" dirty="0">
                <a:solidFill>
                  <a:schemeClr val="bg1"/>
                </a:solidFill>
                <a:latin typeface="+mj-lt"/>
              </a:rPr>
              <a:t>Extra credit</a:t>
            </a:r>
          </a:p>
        </p:txBody>
      </p:sp>
      <p:sp>
        <p:nvSpPr>
          <p:cNvPr id="7" name="TextBox 6">
            <a:extLst>
              <a:ext uri="{FF2B5EF4-FFF2-40B4-BE49-F238E27FC236}">
                <a16:creationId xmlns:a16="http://schemas.microsoft.com/office/drawing/2014/main" id="{58E00269-7A15-3990-5607-D4AAFEBD6023}"/>
              </a:ext>
            </a:extLst>
          </p:cNvPr>
          <p:cNvSpPr txBox="1"/>
          <p:nvPr/>
        </p:nvSpPr>
        <p:spPr>
          <a:xfrm>
            <a:off x="4393362" y="973818"/>
            <a:ext cx="7589238" cy="3247043"/>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This is a very rich dataset that can be used to answer many interesting questions.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up to 10 points of extra credit, make up some of your own queries, answering other questions you think are interesting.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You will receive up to 2 points of extra credit for each original query you create. Simple queries (involving just one table) will be worth 1 point, more complex queries involving multiple tables will be worth 2 points.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Make a new slide for each original query, formatted the same as the ones answering the main business questions.</a:t>
            </a:r>
          </a:p>
        </p:txBody>
      </p:sp>
    </p:spTree>
    <p:extLst>
      <p:ext uri="{BB962C8B-B14F-4D97-AF65-F5344CB8AC3E}">
        <p14:creationId xmlns:p14="http://schemas.microsoft.com/office/powerpoint/2010/main" val="550449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318348"/>
            <a:ext cx="3096427" cy="5613236"/>
          </a:xfrm>
        </p:spPr>
        <p:txBody>
          <a:bodyPr vert="horz" lIns="91440" tIns="45720" rIns="91440" bIns="45720" rtlCol="0" anchor="ctr">
            <a:normAutofit fontScale="90000"/>
          </a:bodyPr>
          <a:lstStyle/>
          <a:p>
            <a:pPr algn="r"/>
            <a:r>
              <a:rPr lang="en-US" dirty="0">
                <a:solidFill>
                  <a:schemeClr val="bg1"/>
                </a:solidFill>
              </a:rPr>
              <a:t>US States where businesses is need to be improved and their respective reviews</a:t>
            </a:r>
            <a:br>
              <a:rPr lang="en-US" dirty="0">
                <a:solidFill>
                  <a:schemeClr val="bg1"/>
                </a:solidFill>
              </a:rPr>
            </a:b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36BC5F9D-BDF6-A925-C137-D73BDABF3197}"/>
              </a:ext>
            </a:extLst>
          </p:cNvPr>
          <p:cNvPicPr>
            <a:picLocks noChangeAspect="1"/>
          </p:cNvPicPr>
          <p:nvPr/>
        </p:nvPicPr>
        <p:blipFill>
          <a:blip r:embed="rId2"/>
          <a:stretch>
            <a:fillRect/>
          </a:stretch>
        </p:blipFill>
        <p:spPr>
          <a:xfrm>
            <a:off x="5276850" y="701040"/>
            <a:ext cx="4991100" cy="1892300"/>
          </a:xfrm>
          <a:prstGeom prst="rect">
            <a:avLst/>
          </a:prstGeom>
        </p:spPr>
      </p:pic>
      <p:pic>
        <p:nvPicPr>
          <p:cNvPr id="10" name="Picture 9">
            <a:extLst>
              <a:ext uri="{FF2B5EF4-FFF2-40B4-BE49-F238E27FC236}">
                <a16:creationId xmlns:a16="http://schemas.microsoft.com/office/drawing/2014/main" id="{DEF0CCDB-4A78-E41C-F2D0-C6DFC477209A}"/>
              </a:ext>
            </a:extLst>
          </p:cNvPr>
          <p:cNvPicPr>
            <a:picLocks noChangeAspect="1"/>
          </p:cNvPicPr>
          <p:nvPr/>
        </p:nvPicPr>
        <p:blipFill>
          <a:blip r:embed="rId3"/>
          <a:stretch>
            <a:fillRect/>
          </a:stretch>
        </p:blipFill>
        <p:spPr>
          <a:xfrm>
            <a:off x="4553712" y="3733036"/>
            <a:ext cx="6994820" cy="2198548"/>
          </a:xfrm>
          <a:prstGeom prst="rect">
            <a:avLst/>
          </a:prstGeom>
        </p:spPr>
      </p:pic>
    </p:spTree>
    <p:extLst>
      <p:ext uri="{BB962C8B-B14F-4D97-AF65-F5344CB8AC3E}">
        <p14:creationId xmlns:p14="http://schemas.microsoft.com/office/powerpoint/2010/main" val="312940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318348"/>
            <a:ext cx="3096427" cy="5472852"/>
          </a:xfrm>
        </p:spPr>
        <p:txBody>
          <a:bodyPr vert="horz" lIns="91440" tIns="45720" rIns="91440" bIns="45720" rtlCol="0" anchor="ctr">
            <a:normAutofit/>
          </a:bodyPr>
          <a:lstStyle/>
          <a:p>
            <a:pPr algn="r"/>
            <a:r>
              <a:rPr lang="en-US" dirty="0">
                <a:solidFill>
                  <a:schemeClr val="bg1"/>
                </a:solidFill>
              </a:rPr>
              <a:t>Reviews each year since 2000</a:t>
            </a:r>
            <a:br>
              <a:rPr lang="en-US" dirty="0">
                <a:solidFill>
                  <a:schemeClr val="bg1"/>
                </a:solidFill>
              </a:rPr>
            </a:b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EC562E7D-85DE-B385-EE9E-18ADCF8F9FC6}"/>
              </a:ext>
            </a:extLst>
          </p:cNvPr>
          <p:cNvPicPr>
            <a:picLocks noChangeAspect="1"/>
          </p:cNvPicPr>
          <p:nvPr/>
        </p:nvPicPr>
        <p:blipFill>
          <a:blip r:embed="rId2"/>
          <a:stretch>
            <a:fillRect/>
          </a:stretch>
        </p:blipFill>
        <p:spPr>
          <a:xfrm>
            <a:off x="6096000" y="640082"/>
            <a:ext cx="3225800" cy="5651500"/>
          </a:xfrm>
          <a:prstGeom prst="rect">
            <a:avLst/>
          </a:prstGeom>
        </p:spPr>
      </p:pic>
    </p:spTree>
    <p:extLst>
      <p:ext uri="{BB962C8B-B14F-4D97-AF65-F5344CB8AC3E}">
        <p14:creationId xmlns:p14="http://schemas.microsoft.com/office/powerpoint/2010/main" val="1044786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318348"/>
            <a:ext cx="3096427" cy="5472852"/>
          </a:xfrm>
        </p:spPr>
        <p:txBody>
          <a:bodyPr vert="horz" lIns="91440" tIns="45720" rIns="91440" bIns="45720" rtlCol="0" anchor="ctr">
            <a:normAutofit fontScale="90000"/>
          </a:bodyPr>
          <a:lstStyle/>
          <a:p>
            <a:pPr algn="r"/>
            <a:r>
              <a:rPr lang="en-US" dirty="0">
                <a:solidFill>
                  <a:schemeClr val="bg1"/>
                </a:solidFill>
              </a:rPr>
              <a:t>Is a business review affected by the fact they are open on weekends (Saturday and Sunday)</a:t>
            </a:r>
            <a:br>
              <a:rPr lang="en-US" dirty="0">
                <a:solidFill>
                  <a:schemeClr val="bg1"/>
                </a:solidFill>
              </a:rPr>
            </a:b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692BAD37-8543-DBD3-E92E-04AEC48983A0}"/>
              </a:ext>
            </a:extLst>
          </p:cNvPr>
          <p:cNvPicPr>
            <a:picLocks noChangeAspect="1"/>
          </p:cNvPicPr>
          <p:nvPr/>
        </p:nvPicPr>
        <p:blipFill>
          <a:blip r:embed="rId2"/>
          <a:stretch>
            <a:fillRect/>
          </a:stretch>
        </p:blipFill>
        <p:spPr>
          <a:xfrm>
            <a:off x="3776133" y="318348"/>
            <a:ext cx="7772400" cy="5139643"/>
          </a:xfrm>
          <a:prstGeom prst="rect">
            <a:avLst/>
          </a:prstGeom>
        </p:spPr>
      </p:pic>
      <p:sp>
        <p:nvSpPr>
          <p:cNvPr id="5" name="TextBox 4">
            <a:extLst>
              <a:ext uri="{FF2B5EF4-FFF2-40B4-BE49-F238E27FC236}">
                <a16:creationId xmlns:a16="http://schemas.microsoft.com/office/drawing/2014/main" id="{5E93D919-5AFA-84FA-030F-D21E4D94ED6D}"/>
              </a:ext>
            </a:extLst>
          </p:cNvPr>
          <p:cNvSpPr txBox="1"/>
          <p:nvPr/>
        </p:nvSpPr>
        <p:spPr>
          <a:xfrm>
            <a:off x="4275030" y="5957338"/>
            <a:ext cx="7058407" cy="369332"/>
          </a:xfrm>
          <a:prstGeom prst="rect">
            <a:avLst/>
          </a:prstGeom>
          <a:noFill/>
        </p:spPr>
        <p:txBody>
          <a:bodyPr wrap="none" rtlCol="0">
            <a:spAutoFit/>
          </a:bodyPr>
          <a:lstStyle/>
          <a:p>
            <a:r>
              <a:rPr lang="en-US" dirty="0"/>
              <a:t>YES, the businesses open on weekends have more reviews comparatively.</a:t>
            </a:r>
          </a:p>
        </p:txBody>
      </p:sp>
    </p:spTree>
    <p:extLst>
      <p:ext uri="{BB962C8B-B14F-4D97-AF65-F5344CB8AC3E}">
        <p14:creationId xmlns:p14="http://schemas.microsoft.com/office/powerpoint/2010/main" val="3828628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318348"/>
            <a:ext cx="3096427" cy="5472852"/>
          </a:xfrm>
        </p:spPr>
        <p:txBody>
          <a:bodyPr vert="horz" lIns="91440" tIns="45720" rIns="91440" bIns="45720" rtlCol="0" anchor="ctr">
            <a:normAutofit/>
          </a:bodyPr>
          <a:lstStyle/>
          <a:p>
            <a:pPr algn="r"/>
            <a:r>
              <a:rPr lang="en-US" dirty="0">
                <a:solidFill>
                  <a:schemeClr val="bg1"/>
                </a:solidFill>
              </a:rPr>
              <a:t>List of users that are elite for 10 or more years</a:t>
            </a:r>
            <a:br>
              <a:rPr lang="en-US" dirty="0">
                <a:solidFill>
                  <a:schemeClr val="bg1"/>
                </a:solidFill>
              </a:rPr>
            </a:b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952B3243-1742-100F-2FDB-D55FEBB8B2DC}"/>
              </a:ext>
            </a:extLst>
          </p:cNvPr>
          <p:cNvPicPr>
            <a:picLocks noChangeAspect="1"/>
          </p:cNvPicPr>
          <p:nvPr/>
        </p:nvPicPr>
        <p:blipFill>
          <a:blip r:embed="rId2"/>
          <a:stretch>
            <a:fillRect/>
          </a:stretch>
        </p:blipFill>
        <p:spPr>
          <a:xfrm>
            <a:off x="5378450" y="318348"/>
            <a:ext cx="4940300" cy="6210300"/>
          </a:xfrm>
          <a:prstGeom prst="rect">
            <a:avLst/>
          </a:prstGeom>
        </p:spPr>
      </p:pic>
      <p:sp>
        <p:nvSpPr>
          <p:cNvPr id="7" name="TextBox 6">
            <a:extLst>
              <a:ext uri="{FF2B5EF4-FFF2-40B4-BE49-F238E27FC236}">
                <a16:creationId xmlns:a16="http://schemas.microsoft.com/office/drawing/2014/main" id="{643AD833-2CE0-9B3D-5955-446D125C7C0F}"/>
              </a:ext>
            </a:extLst>
          </p:cNvPr>
          <p:cNvSpPr txBox="1"/>
          <p:nvPr/>
        </p:nvSpPr>
        <p:spPr>
          <a:xfrm>
            <a:off x="278130" y="5271254"/>
            <a:ext cx="6103620" cy="369332"/>
          </a:xfrm>
          <a:prstGeom prst="rect">
            <a:avLst/>
          </a:prstGeom>
          <a:noFill/>
        </p:spPr>
        <p:txBody>
          <a:bodyPr wrap="square">
            <a:spAutoFit/>
          </a:bodyPr>
          <a:lstStyle/>
          <a:p>
            <a:r>
              <a:rPr lang="en-US" dirty="0">
                <a:solidFill>
                  <a:schemeClr val="bg1"/>
                </a:solidFill>
              </a:rPr>
              <a:t>There are total 4993 records</a:t>
            </a:r>
          </a:p>
        </p:txBody>
      </p:sp>
    </p:spTree>
    <p:extLst>
      <p:ext uri="{BB962C8B-B14F-4D97-AF65-F5344CB8AC3E}">
        <p14:creationId xmlns:p14="http://schemas.microsoft.com/office/powerpoint/2010/main" val="86953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C2153F-896B-0356-8DDD-0FC3DA903107}"/>
              </a:ext>
            </a:extLst>
          </p:cNvPr>
          <p:cNvSpPr>
            <a:spLocks noGrp="1"/>
          </p:cNvSpPr>
          <p:nvPr>
            <p:ph type="title"/>
          </p:nvPr>
        </p:nvSpPr>
        <p:spPr>
          <a:xfrm>
            <a:off x="643467" y="640080"/>
            <a:ext cx="3096427" cy="5613236"/>
          </a:xfrm>
        </p:spPr>
        <p:txBody>
          <a:bodyPr anchor="ctr">
            <a:normAutofit/>
          </a:bodyPr>
          <a:lstStyle/>
          <a:p>
            <a:pPr>
              <a:lnSpc>
                <a:spcPct val="90000"/>
              </a:lnSpc>
              <a:spcBef>
                <a:spcPct val="0"/>
              </a:spcBef>
              <a:spcAft>
                <a:spcPts val="600"/>
              </a:spcAft>
            </a:pPr>
            <a:r>
              <a:rPr lang="en-US" sz="4400" kern="1200" dirty="0">
                <a:solidFill>
                  <a:schemeClr val="bg1"/>
                </a:solidFill>
                <a:latin typeface="+mj-lt"/>
                <a:ea typeface="+mj-ea"/>
                <a:cs typeface="+mj-cs"/>
              </a:rPr>
              <a:t>Part 1: Business Presentation</a:t>
            </a:r>
          </a:p>
        </p:txBody>
      </p:sp>
    </p:spTree>
    <p:extLst>
      <p:ext uri="{BB962C8B-B14F-4D97-AF65-F5344CB8AC3E}">
        <p14:creationId xmlns:p14="http://schemas.microsoft.com/office/powerpoint/2010/main" val="1021344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318348"/>
            <a:ext cx="3096427" cy="5472852"/>
          </a:xfrm>
        </p:spPr>
        <p:txBody>
          <a:bodyPr vert="horz" lIns="91440" tIns="45720" rIns="91440" bIns="45720" rtlCol="0" anchor="ctr">
            <a:normAutofit/>
          </a:bodyPr>
          <a:lstStyle/>
          <a:p>
            <a:pPr algn="r"/>
            <a:r>
              <a:rPr lang="en-US" dirty="0">
                <a:solidFill>
                  <a:schemeClr val="bg1"/>
                </a:solidFill>
              </a:rPr>
              <a:t>Are there any doctors that provide walk-ins on Monday</a:t>
            </a: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1F2C5F36-3BA4-8EFC-9153-D1A136D6C304}"/>
              </a:ext>
            </a:extLst>
          </p:cNvPr>
          <p:cNvPicPr>
            <a:picLocks noChangeAspect="1"/>
          </p:cNvPicPr>
          <p:nvPr/>
        </p:nvPicPr>
        <p:blipFill>
          <a:blip r:embed="rId2"/>
          <a:stretch>
            <a:fillRect/>
          </a:stretch>
        </p:blipFill>
        <p:spPr>
          <a:xfrm>
            <a:off x="4713403" y="318348"/>
            <a:ext cx="6007100" cy="6261100"/>
          </a:xfrm>
          <a:prstGeom prst="rect">
            <a:avLst/>
          </a:prstGeom>
        </p:spPr>
      </p:pic>
      <p:sp>
        <p:nvSpPr>
          <p:cNvPr id="5" name="TextBox 4">
            <a:extLst>
              <a:ext uri="{FF2B5EF4-FFF2-40B4-BE49-F238E27FC236}">
                <a16:creationId xmlns:a16="http://schemas.microsoft.com/office/drawing/2014/main" id="{322030A4-B9DF-7DD3-1189-CDECEF3D0FB7}"/>
              </a:ext>
            </a:extLst>
          </p:cNvPr>
          <p:cNvSpPr txBox="1"/>
          <p:nvPr/>
        </p:nvSpPr>
        <p:spPr>
          <a:xfrm>
            <a:off x="643467" y="5421868"/>
            <a:ext cx="3128805" cy="369332"/>
          </a:xfrm>
          <a:prstGeom prst="rect">
            <a:avLst/>
          </a:prstGeom>
          <a:noFill/>
        </p:spPr>
        <p:txBody>
          <a:bodyPr wrap="none" rtlCol="0">
            <a:spAutoFit/>
          </a:bodyPr>
          <a:lstStyle/>
          <a:p>
            <a:r>
              <a:rPr lang="en-US" dirty="0">
                <a:solidFill>
                  <a:schemeClr val="bg1"/>
                </a:solidFill>
              </a:rPr>
              <a:t>YES, there are total 789 records</a:t>
            </a:r>
          </a:p>
        </p:txBody>
      </p:sp>
    </p:spTree>
    <p:extLst>
      <p:ext uri="{BB962C8B-B14F-4D97-AF65-F5344CB8AC3E}">
        <p14:creationId xmlns:p14="http://schemas.microsoft.com/office/powerpoint/2010/main" val="2721659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318348"/>
            <a:ext cx="3096427" cy="5472852"/>
          </a:xfrm>
        </p:spPr>
        <p:txBody>
          <a:bodyPr vert="horz" lIns="91440" tIns="45720" rIns="91440" bIns="45720" rtlCol="0" anchor="ctr">
            <a:normAutofit/>
          </a:bodyPr>
          <a:lstStyle/>
          <a:p>
            <a:pPr algn="r"/>
            <a:r>
              <a:rPr lang="en-US" dirty="0">
                <a:solidFill>
                  <a:schemeClr val="bg1"/>
                </a:solidFill>
              </a:rPr>
              <a:t>List down top 20 users with max friends</a:t>
            </a: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477F775C-96B0-F0CF-546F-F5F65EEEF7CB}"/>
              </a:ext>
            </a:extLst>
          </p:cNvPr>
          <p:cNvPicPr>
            <a:picLocks noChangeAspect="1"/>
          </p:cNvPicPr>
          <p:nvPr/>
        </p:nvPicPr>
        <p:blipFill>
          <a:blip r:embed="rId2"/>
          <a:stretch>
            <a:fillRect/>
          </a:stretch>
        </p:blipFill>
        <p:spPr>
          <a:xfrm>
            <a:off x="5105400" y="318348"/>
            <a:ext cx="5181600" cy="6261100"/>
          </a:xfrm>
          <a:prstGeom prst="rect">
            <a:avLst/>
          </a:prstGeom>
        </p:spPr>
      </p:pic>
    </p:spTree>
    <p:extLst>
      <p:ext uri="{BB962C8B-B14F-4D97-AF65-F5344CB8AC3E}">
        <p14:creationId xmlns:p14="http://schemas.microsoft.com/office/powerpoint/2010/main" val="1308208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318348"/>
            <a:ext cx="3096427" cy="5472852"/>
          </a:xfrm>
        </p:spPr>
        <p:txBody>
          <a:bodyPr vert="horz" lIns="91440" tIns="45720" rIns="91440" bIns="45720" rtlCol="0" anchor="ctr">
            <a:normAutofit fontScale="90000"/>
          </a:bodyPr>
          <a:lstStyle/>
          <a:p>
            <a:pPr algn="r"/>
            <a:r>
              <a:rPr lang="en-US" dirty="0">
                <a:solidFill>
                  <a:schemeClr val="bg1"/>
                </a:solidFill>
              </a:rPr>
              <a:t>Is there a relation between number of friends and hot, cool and funny compliments received</a:t>
            </a:r>
            <a:br>
              <a:rPr lang="en-US" dirty="0">
                <a:solidFill>
                  <a:schemeClr val="bg1"/>
                </a:solidFill>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E77527FE-75D0-ED6B-9717-A05618AE8C90}"/>
              </a:ext>
            </a:extLst>
          </p:cNvPr>
          <p:cNvSpPr txBox="1"/>
          <p:nvPr/>
        </p:nvSpPr>
        <p:spPr>
          <a:xfrm>
            <a:off x="381000" y="5955268"/>
            <a:ext cx="2370457" cy="369332"/>
          </a:xfrm>
          <a:prstGeom prst="rect">
            <a:avLst/>
          </a:prstGeom>
          <a:noFill/>
        </p:spPr>
        <p:txBody>
          <a:bodyPr wrap="none" rtlCol="0">
            <a:spAutoFit/>
          </a:bodyPr>
          <a:lstStyle/>
          <a:p>
            <a:r>
              <a:rPr lang="en-US" dirty="0">
                <a:solidFill>
                  <a:schemeClr val="bg1"/>
                </a:solidFill>
              </a:rPr>
              <a:t>NO, there is no relation</a:t>
            </a:r>
            <a:endParaRPr lang="en-US" dirty="0"/>
          </a:p>
        </p:txBody>
      </p:sp>
      <p:pic>
        <p:nvPicPr>
          <p:cNvPr id="4" name="Picture 3">
            <a:extLst>
              <a:ext uri="{FF2B5EF4-FFF2-40B4-BE49-F238E27FC236}">
                <a16:creationId xmlns:a16="http://schemas.microsoft.com/office/drawing/2014/main" id="{752AE687-B009-F905-EBC6-376C0019386E}"/>
              </a:ext>
            </a:extLst>
          </p:cNvPr>
          <p:cNvPicPr>
            <a:picLocks noChangeAspect="1"/>
          </p:cNvPicPr>
          <p:nvPr/>
        </p:nvPicPr>
        <p:blipFill>
          <a:blip r:embed="rId2"/>
          <a:stretch>
            <a:fillRect/>
          </a:stretch>
        </p:blipFill>
        <p:spPr>
          <a:xfrm>
            <a:off x="4713403" y="318348"/>
            <a:ext cx="6197600" cy="6261100"/>
          </a:xfrm>
          <a:prstGeom prst="rect">
            <a:avLst/>
          </a:prstGeom>
        </p:spPr>
      </p:pic>
    </p:spTree>
    <p:extLst>
      <p:ext uri="{BB962C8B-B14F-4D97-AF65-F5344CB8AC3E}">
        <p14:creationId xmlns:p14="http://schemas.microsoft.com/office/powerpoint/2010/main" val="1225082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318348"/>
            <a:ext cx="3096427" cy="5472852"/>
          </a:xfrm>
        </p:spPr>
        <p:txBody>
          <a:bodyPr vert="horz" lIns="91440" tIns="45720" rIns="91440" bIns="45720" rtlCol="0" anchor="ctr">
            <a:normAutofit/>
          </a:bodyPr>
          <a:lstStyle/>
          <a:p>
            <a:pPr algn="r"/>
            <a:r>
              <a:rPr lang="en-US" dirty="0">
                <a:solidFill>
                  <a:schemeClr val="bg1"/>
                </a:solidFill>
              </a:rPr>
              <a:t>List the number of reviews by each business category</a:t>
            </a: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7E43B641-F0F2-6273-BEAF-BA4EE1EA7A6E}"/>
              </a:ext>
            </a:extLst>
          </p:cNvPr>
          <p:cNvPicPr>
            <a:picLocks noChangeAspect="1"/>
          </p:cNvPicPr>
          <p:nvPr/>
        </p:nvPicPr>
        <p:blipFill>
          <a:blip r:embed="rId2"/>
          <a:stretch>
            <a:fillRect/>
          </a:stretch>
        </p:blipFill>
        <p:spPr>
          <a:xfrm>
            <a:off x="6096000" y="318348"/>
            <a:ext cx="3149600" cy="6261100"/>
          </a:xfrm>
          <a:prstGeom prst="rect">
            <a:avLst/>
          </a:prstGeom>
        </p:spPr>
      </p:pic>
    </p:spTree>
    <p:extLst>
      <p:ext uri="{BB962C8B-B14F-4D97-AF65-F5344CB8AC3E}">
        <p14:creationId xmlns:p14="http://schemas.microsoft.com/office/powerpoint/2010/main" val="4052121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152401" y="318348"/>
            <a:ext cx="3587494" cy="2806618"/>
          </a:xfrm>
        </p:spPr>
        <p:txBody>
          <a:bodyPr vert="horz" lIns="91440" tIns="45720" rIns="91440" bIns="45720" rtlCol="0" anchor="ctr">
            <a:normAutofit fontScale="90000"/>
          </a:bodyPr>
          <a:lstStyle/>
          <a:p>
            <a:pPr algn="r"/>
            <a:r>
              <a:rPr lang="en-US" kern="1200" dirty="0">
                <a:solidFill>
                  <a:srgbClr val="FFFFFF"/>
                </a:solidFill>
                <a:latin typeface="+mj-lt"/>
                <a:ea typeface="+mj-ea"/>
                <a:cs typeface="+mj-cs"/>
              </a:rPr>
              <a:t>Disappointed customer</a:t>
            </a:r>
            <a:br>
              <a:rPr lang="en-US" kern="1200" dirty="0">
                <a:solidFill>
                  <a:srgbClr val="FFFFFF"/>
                </a:solidFill>
                <a:latin typeface="+mj-lt"/>
                <a:ea typeface="+mj-ea"/>
                <a:cs typeface="+mj-cs"/>
              </a:rPr>
            </a:br>
            <a:r>
              <a:rPr lang="en-US" kern="1200" dirty="0">
                <a:solidFill>
                  <a:srgbClr val="FFFFFF"/>
                </a:solidFill>
                <a:latin typeface="+mj-lt"/>
                <a:ea typeface="+mj-ea"/>
                <a:cs typeface="+mj-cs"/>
              </a:rPr>
              <a:t>about waiters in their tips</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CC930BD3-EE03-8070-2151-C96F31E39A5E}"/>
              </a:ext>
            </a:extLst>
          </p:cNvPr>
          <p:cNvPicPr>
            <a:picLocks noChangeAspect="1"/>
          </p:cNvPicPr>
          <p:nvPr/>
        </p:nvPicPr>
        <p:blipFill>
          <a:blip r:embed="rId2"/>
          <a:stretch>
            <a:fillRect/>
          </a:stretch>
        </p:blipFill>
        <p:spPr>
          <a:xfrm>
            <a:off x="1409700" y="2865058"/>
            <a:ext cx="9372600" cy="3567816"/>
          </a:xfrm>
          <a:prstGeom prst="rect">
            <a:avLst/>
          </a:prstGeom>
        </p:spPr>
      </p:pic>
    </p:spTree>
    <p:extLst>
      <p:ext uri="{BB962C8B-B14F-4D97-AF65-F5344CB8AC3E}">
        <p14:creationId xmlns:p14="http://schemas.microsoft.com/office/powerpoint/2010/main" val="775738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8164B3BD-A86E-80B9-E503-7F37551D29E7}"/>
              </a:ext>
            </a:extLst>
          </p:cNvPr>
          <p:cNvSpPr txBox="1"/>
          <p:nvPr/>
        </p:nvSpPr>
        <p:spPr>
          <a:xfrm>
            <a:off x="340475" y="2634734"/>
            <a:ext cx="3096427" cy="2123658"/>
          </a:xfrm>
          <a:prstGeom prst="rect">
            <a:avLst/>
          </a:prstGeom>
          <a:noFill/>
        </p:spPr>
        <p:txBody>
          <a:bodyPr wrap="square">
            <a:spAutoFit/>
          </a:bodyPr>
          <a:lstStyle/>
          <a:p>
            <a:r>
              <a:rPr lang="en-US" sz="4400" dirty="0">
                <a:solidFill>
                  <a:schemeClr val="bg1"/>
                </a:solidFill>
                <a:latin typeface="+mj-lt"/>
              </a:rPr>
              <a:t>Part 2: Personal Presentation</a:t>
            </a:r>
          </a:p>
        </p:txBody>
      </p:sp>
    </p:spTree>
    <p:extLst>
      <p:ext uri="{BB962C8B-B14F-4D97-AF65-F5344CB8AC3E}">
        <p14:creationId xmlns:p14="http://schemas.microsoft.com/office/powerpoint/2010/main" val="782961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46939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US" sz="2000" dirty="0"/>
              <a:t>What was your biggest challenge in working with this data? How did you overcome it?</a:t>
            </a:r>
          </a:p>
          <a:p>
            <a:pPr marL="342900" indent="-342900">
              <a:buFont typeface="Arial" panose="020B0604020202020204" pitchFamily="34" charset="0"/>
              <a:buChar char="•"/>
            </a:pPr>
            <a:r>
              <a:rPr lang="en-US" sz="2000" dirty="0"/>
              <a:t>What was the easiest part of the project for you (downloading the data from Moodle doesn’t count!)? What made it easy?</a:t>
            </a:r>
          </a:p>
          <a:p>
            <a:pPr marL="342900" indent="-342900">
              <a:buFont typeface="Arial" panose="020B0604020202020204" pitchFamily="34" charset="0"/>
              <a:buChar char="•"/>
            </a:pPr>
            <a:r>
              <a:rPr lang="en-US" sz="2000" dirty="0"/>
              <a:t>Was there anything that surprised you about the data?</a:t>
            </a:r>
          </a:p>
          <a:p>
            <a:pPr marL="342900" indent="-342900">
              <a:buFont typeface="Arial" panose="020B0604020202020204" pitchFamily="34" charset="0"/>
              <a:buChar char="•"/>
            </a:pPr>
            <a:r>
              <a:rPr lang="en-US" sz="2000" dirty="0"/>
              <a:t>Is there anything you wonder about how Yelp’s real data might look, how their database systems are designed, or what they do with this kind of data?</a:t>
            </a:r>
          </a:p>
          <a:p>
            <a:pPr marL="342900" indent="-342900">
              <a:buFont typeface="Arial" panose="020B0604020202020204" pitchFamily="34" charset="0"/>
              <a:buChar char="•"/>
            </a:pPr>
            <a:r>
              <a:rPr lang="en-US" sz="2000" dirty="0"/>
              <a:t>Are there any changes you would recommend to Yelp to make this data easier to work with?</a:t>
            </a:r>
          </a:p>
        </p:txBody>
      </p:sp>
      <p:sp>
        <p:nvSpPr>
          <p:cNvPr id="4" name="TextBox 3">
            <a:extLst>
              <a:ext uri="{FF2B5EF4-FFF2-40B4-BE49-F238E27FC236}">
                <a16:creationId xmlns:a16="http://schemas.microsoft.com/office/drawing/2014/main" id="{8164B3BD-A86E-80B9-E503-7F37551D29E7}"/>
              </a:ext>
            </a:extLst>
          </p:cNvPr>
          <p:cNvSpPr txBox="1"/>
          <p:nvPr/>
        </p:nvSpPr>
        <p:spPr>
          <a:xfrm>
            <a:off x="340475" y="2634734"/>
            <a:ext cx="3096427" cy="1446550"/>
          </a:xfrm>
          <a:prstGeom prst="rect">
            <a:avLst/>
          </a:prstGeom>
          <a:noFill/>
        </p:spPr>
        <p:txBody>
          <a:bodyPr wrap="square">
            <a:spAutoFit/>
          </a:bodyPr>
          <a:lstStyle/>
          <a:p>
            <a:r>
              <a:rPr lang="en-US" sz="4400" dirty="0">
                <a:solidFill>
                  <a:schemeClr val="bg1"/>
                </a:solidFill>
                <a:latin typeface="+mj-lt"/>
              </a:rPr>
              <a:t>Personal experience</a:t>
            </a:r>
          </a:p>
        </p:txBody>
      </p:sp>
    </p:spTree>
    <p:extLst>
      <p:ext uri="{BB962C8B-B14F-4D97-AF65-F5344CB8AC3E}">
        <p14:creationId xmlns:p14="http://schemas.microsoft.com/office/powerpoint/2010/main" val="3389521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46939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8164B3BD-A86E-80B9-E503-7F37551D29E7}"/>
              </a:ext>
            </a:extLst>
          </p:cNvPr>
          <p:cNvSpPr txBox="1"/>
          <p:nvPr/>
        </p:nvSpPr>
        <p:spPr>
          <a:xfrm>
            <a:off x="350520" y="640080"/>
            <a:ext cx="3389374" cy="3416320"/>
          </a:xfrm>
          <a:prstGeom prst="rect">
            <a:avLst/>
          </a:prstGeom>
          <a:noFill/>
        </p:spPr>
        <p:txBody>
          <a:bodyPr wrap="square">
            <a:spAutoFit/>
          </a:bodyPr>
          <a:lstStyle/>
          <a:p>
            <a:pPr marL="342900" indent="-342900">
              <a:buFont typeface="Arial" panose="020B0604020202020204" pitchFamily="34" charset="0"/>
              <a:buChar char="•"/>
            </a:pPr>
            <a:r>
              <a:rPr lang="en-US" sz="3600" dirty="0">
                <a:solidFill>
                  <a:schemeClr val="bg1"/>
                </a:solidFill>
              </a:rPr>
              <a:t>Biggest challenge in working with DELP data and how I overcome it?</a:t>
            </a:r>
          </a:p>
        </p:txBody>
      </p:sp>
      <p:sp>
        <p:nvSpPr>
          <p:cNvPr id="3" name="TextBox 2">
            <a:extLst>
              <a:ext uri="{FF2B5EF4-FFF2-40B4-BE49-F238E27FC236}">
                <a16:creationId xmlns:a16="http://schemas.microsoft.com/office/drawing/2014/main" id="{0346D538-15C6-EF8E-4C28-A7D6D36B0716}"/>
              </a:ext>
            </a:extLst>
          </p:cNvPr>
          <p:cNvSpPr txBox="1"/>
          <p:nvPr/>
        </p:nvSpPr>
        <p:spPr>
          <a:xfrm>
            <a:off x="5090160" y="1356360"/>
            <a:ext cx="6156960" cy="3293209"/>
          </a:xfrm>
          <a:prstGeom prst="rect">
            <a:avLst/>
          </a:prstGeom>
          <a:noFill/>
        </p:spPr>
        <p:txBody>
          <a:bodyPr wrap="square" rtlCol="0">
            <a:spAutoFit/>
          </a:bodyPr>
          <a:lstStyle/>
          <a:p>
            <a:r>
              <a:rPr lang="en-US" sz="2400" dirty="0"/>
              <a:t>Major 2 challenges:</a:t>
            </a:r>
          </a:p>
          <a:p>
            <a:endParaRPr lang="en-US" sz="2400" dirty="0"/>
          </a:p>
          <a:p>
            <a:r>
              <a:rPr lang="en-US" sz="2400" dirty="0"/>
              <a:t>1. Initially, finding the right data types.</a:t>
            </a:r>
          </a:p>
          <a:p>
            <a:r>
              <a:rPr lang="en-US" sz="2400" dirty="0"/>
              <a:t>2. While doing queries 8, 9, and 10 in SQL.</a:t>
            </a:r>
          </a:p>
          <a:p>
            <a:endParaRPr lang="en-US" sz="2400" dirty="0"/>
          </a:p>
          <a:p>
            <a:r>
              <a:rPr lang="en-US" sz="2400" dirty="0"/>
              <a:t> I overcome this by making mistakes, analyzing and understanding, and thereby rewriting.</a:t>
            </a:r>
          </a:p>
          <a:p>
            <a:endParaRPr lang="en-US" sz="2000" dirty="0"/>
          </a:p>
          <a:p>
            <a:r>
              <a:rPr lang="en-US" sz="2000" dirty="0"/>
              <a:t> </a:t>
            </a:r>
          </a:p>
        </p:txBody>
      </p:sp>
    </p:spTree>
    <p:extLst>
      <p:ext uri="{BB962C8B-B14F-4D97-AF65-F5344CB8AC3E}">
        <p14:creationId xmlns:p14="http://schemas.microsoft.com/office/powerpoint/2010/main" val="1546323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46939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8164B3BD-A86E-80B9-E503-7F37551D29E7}"/>
              </a:ext>
            </a:extLst>
          </p:cNvPr>
          <p:cNvSpPr txBox="1"/>
          <p:nvPr/>
        </p:nvSpPr>
        <p:spPr>
          <a:xfrm>
            <a:off x="350520" y="640080"/>
            <a:ext cx="3389374" cy="2308324"/>
          </a:xfrm>
          <a:prstGeom prst="rect">
            <a:avLst/>
          </a:prstGeom>
          <a:noFill/>
        </p:spPr>
        <p:txBody>
          <a:bodyPr wrap="square">
            <a:spAutoFit/>
          </a:bodyPr>
          <a:lstStyle/>
          <a:p>
            <a:pPr marL="342900" indent="-342900">
              <a:buFont typeface="Arial" panose="020B0604020202020204" pitchFamily="34" charset="0"/>
              <a:buChar char="•"/>
            </a:pPr>
            <a:r>
              <a:rPr lang="en-US" sz="3600" dirty="0">
                <a:solidFill>
                  <a:schemeClr val="bg1"/>
                </a:solidFill>
              </a:rPr>
              <a:t>Easiest part of the project and what made it easy?</a:t>
            </a:r>
          </a:p>
        </p:txBody>
      </p:sp>
      <p:sp>
        <p:nvSpPr>
          <p:cNvPr id="3" name="TextBox 2">
            <a:extLst>
              <a:ext uri="{FF2B5EF4-FFF2-40B4-BE49-F238E27FC236}">
                <a16:creationId xmlns:a16="http://schemas.microsoft.com/office/drawing/2014/main" id="{0346D538-15C6-EF8E-4C28-A7D6D36B0716}"/>
              </a:ext>
            </a:extLst>
          </p:cNvPr>
          <p:cNvSpPr txBox="1"/>
          <p:nvPr/>
        </p:nvSpPr>
        <p:spPr>
          <a:xfrm>
            <a:off x="5090160" y="1356360"/>
            <a:ext cx="6156960" cy="3354765"/>
          </a:xfrm>
          <a:prstGeom prst="rect">
            <a:avLst/>
          </a:prstGeom>
          <a:noFill/>
        </p:spPr>
        <p:txBody>
          <a:bodyPr wrap="square" rtlCol="0">
            <a:spAutoFit/>
          </a:bodyPr>
          <a:lstStyle/>
          <a:p>
            <a:pPr marL="457200" indent="-457200">
              <a:buAutoNum type="arabicPeriod"/>
            </a:pPr>
            <a:r>
              <a:rPr lang="en-US" sz="2400" dirty="0"/>
              <a:t>Creating tables and inserting values.</a:t>
            </a:r>
          </a:p>
          <a:p>
            <a:pPr marL="457200" indent="-457200">
              <a:buAutoNum type="arabicPeriod"/>
            </a:pPr>
            <a:r>
              <a:rPr lang="en-US" sz="2400" dirty="0"/>
              <a:t>Creating ERD.</a:t>
            </a:r>
          </a:p>
          <a:p>
            <a:pPr marL="457200" indent="-457200">
              <a:buAutoNum type="arabicPeriod"/>
            </a:pPr>
            <a:r>
              <a:rPr lang="en-US" sz="2400" dirty="0"/>
              <a:t>Creating Data Dictionary</a:t>
            </a:r>
          </a:p>
          <a:p>
            <a:endParaRPr lang="en-US" sz="2400" dirty="0"/>
          </a:p>
          <a:p>
            <a:r>
              <a:rPr lang="en-US" sz="2400" dirty="0"/>
              <a:t>These I find the easiest to work on as I have already worked on the “north-wind” database and  I would say the way Professor Jason taught, it made easy.</a:t>
            </a:r>
          </a:p>
          <a:p>
            <a:r>
              <a:rPr lang="en-US" sz="2000" dirty="0"/>
              <a:t> </a:t>
            </a:r>
          </a:p>
        </p:txBody>
      </p:sp>
    </p:spTree>
    <p:extLst>
      <p:ext uri="{BB962C8B-B14F-4D97-AF65-F5344CB8AC3E}">
        <p14:creationId xmlns:p14="http://schemas.microsoft.com/office/powerpoint/2010/main" val="2954189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46939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8164B3BD-A86E-80B9-E503-7F37551D29E7}"/>
              </a:ext>
            </a:extLst>
          </p:cNvPr>
          <p:cNvSpPr txBox="1"/>
          <p:nvPr/>
        </p:nvSpPr>
        <p:spPr>
          <a:xfrm>
            <a:off x="323426" y="640080"/>
            <a:ext cx="3096427" cy="1754326"/>
          </a:xfrm>
          <a:prstGeom prst="rect">
            <a:avLst/>
          </a:prstGeom>
          <a:noFill/>
        </p:spPr>
        <p:txBody>
          <a:bodyPr wrap="square">
            <a:spAutoFit/>
          </a:bodyPr>
          <a:lstStyle/>
          <a:p>
            <a:pPr marL="342900" indent="-342900">
              <a:buFont typeface="Arial" panose="020B0604020202020204" pitchFamily="34" charset="0"/>
              <a:buChar char="•"/>
            </a:pPr>
            <a:r>
              <a:rPr lang="en-US" sz="3600" dirty="0">
                <a:solidFill>
                  <a:schemeClr val="bg1"/>
                </a:solidFill>
              </a:rPr>
              <a:t>Surprise about the data!</a:t>
            </a:r>
          </a:p>
        </p:txBody>
      </p:sp>
      <p:sp>
        <p:nvSpPr>
          <p:cNvPr id="3" name="TextBox 2">
            <a:extLst>
              <a:ext uri="{FF2B5EF4-FFF2-40B4-BE49-F238E27FC236}">
                <a16:creationId xmlns:a16="http://schemas.microsoft.com/office/drawing/2014/main" id="{CDAEB832-3408-0A78-2AB1-537B7B6729B1}"/>
              </a:ext>
            </a:extLst>
          </p:cNvPr>
          <p:cNvSpPr txBox="1"/>
          <p:nvPr/>
        </p:nvSpPr>
        <p:spPr>
          <a:xfrm>
            <a:off x="5662915" y="2274837"/>
            <a:ext cx="4922520" cy="2308324"/>
          </a:xfrm>
          <a:prstGeom prst="rect">
            <a:avLst/>
          </a:prstGeom>
          <a:noFill/>
        </p:spPr>
        <p:txBody>
          <a:bodyPr wrap="square" rtlCol="0">
            <a:spAutoFit/>
          </a:bodyPr>
          <a:lstStyle/>
          <a:p>
            <a:r>
              <a:rPr lang="en-US" sz="2400" dirty="0"/>
              <a:t>The data was so huge that excel does not support it well. When I tried to open the CSV in excel, it showed # values and NULL values for many columns and showed a message that some data is lost.</a:t>
            </a:r>
          </a:p>
        </p:txBody>
      </p:sp>
    </p:spTree>
    <p:extLst>
      <p:ext uri="{BB962C8B-B14F-4D97-AF65-F5344CB8AC3E}">
        <p14:creationId xmlns:p14="http://schemas.microsoft.com/office/powerpoint/2010/main" val="323016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C2153F-896B-0356-8DDD-0FC3DA903107}"/>
              </a:ext>
            </a:extLst>
          </p:cNvPr>
          <p:cNvSpPr>
            <a:spLocks noGrp="1"/>
          </p:cNvSpPr>
          <p:nvPr>
            <p:ph type="title"/>
          </p:nvPr>
        </p:nvSpPr>
        <p:spPr>
          <a:xfrm>
            <a:off x="643467" y="640080"/>
            <a:ext cx="3096427" cy="5613236"/>
          </a:xfrm>
        </p:spPr>
        <p:txBody>
          <a:bodyPr anchor="ctr">
            <a:normAutofit/>
          </a:bodyPr>
          <a:lstStyle/>
          <a:p>
            <a:r>
              <a:rPr lang="en-US" dirty="0">
                <a:solidFill>
                  <a:srgbClr val="FFFFFF"/>
                </a:solidFill>
              </a:rPr>
              <a:t>Business questions</a:t>
            </a:r>
          </a:p>
        </p:txBody>
      </p:sp>
      <p:sp>
        <p:nvSpPr>
          <p:cNvPr id="3" name="Content Placeholder 2">
            <a:extLst>
              <a:ext uri="{FF2B5EF4-FFF2-40B4-BE49-F238E27FC236}">
                <a16:creationId xmlns:a16="http://schemas.microsoft.com/office/drawing/2014/main" id="{567E00B9-E47A-F923-9ABE-3E63E88B1A57}"/>
              </a:ext>
            </a:extLst>
          </p:cNvPr>
          <p:cNvSpPr>
            <a:spLocks noGrp="1"/>
          </p:cNvSpPr>
          <p:nvPr>
            <p:ph idx="1"/>
          </p:nvPr>
        </p:nvSpPr>
        <p:spPr>
          <a:xfrm>
            <a:off x="4699818" y="640082"/>
            <a:ext cx="6848715" cy="5613234"/>
          </a:xfrm>
        </p:spPr>
        <p:txBody>
          <a:bodyPr anchor="ctr">
            <a:noAutofit/>
          </a:bodyPr>
          <a:lstStyle/>
          <a:p>
            <a:pPr marL="514350" indent="-514350">
              <a:buFont typeface="+mj-lt"/>
              <a:buAutoNum type="arabicPeriod"/>
            </a:pPr>
            <a:r>
              <a:rPr lang="en-US" sz="1200" dirty="0"/>
              <a:t>How many users have joined Yelp each year since 2010?</a:t>
            </a:r>
          </a:p>
          <a:p>
            <a:pPr marL="514350" indent="-514350">
              <a:buFont typeface="+mj-lt"/>
              <a:buAutoNum type="arabicPeriod"/>
            </a:pPr>
            <a:r>
              <a:rPr lang="en-US" sz="1200" dirty="0"/>
              <a:t>How many users were elite in each of the 10 years from 2012 through 2021? Does it look like the number of elite users is increasing, decreasing, or staying about the same?</a:t>
            </a:r>
          </a:p>
          <a:p>
            <a:pPr marL="514350" indent="-514350">
              <a:buFont typeface="+mj-lt"/>
              <a:buAutoNum type="arabicPeriod"/>
            </a:pPr>
            <a:r>
              <a:rPr lang="en-US" sz="1200" dirty="0"/>
              <a:t>Which of our users has the most 5-star reviews of all time? Give us the person’s name, when they joined Yelp, how many fans they have, how many funny, useful, and cool ratings they’ve gotten. Please also gives us 3-5 examples of recent 5-star reviews they have written.</a:t>
            </a:r>
          </a:p>
          <a:p>
            <a:pPr marL="514350" indent="-514350">
              <a:buFont typeface="+mj-lt"/>
              <a:buAutoNum type="arabicPeriod"/>
            </a:pPr>
            <a:r>
              <a:rPr lang="en-US" sz="1200" dirty="0"/>
              <a:t>We’d like to talk with users who have lots of friends on Yelp to better understand how they use the social features of our site. Can you give us user id and name of the 10 users with the most friends?</a:t>
            </a:r>
          </a:p>
          <a:p>
            <a:pPr marL="514350" indent="-514350">
              <a:buFont typeface="+mj-lt"/>
              <a:buAutoNum type="arabicPeriod"/>
            </a:pPr>
            <a:r>
              <a:rPr lang="en-US" sz="1200" dirty="0"/>
              <a:t>Which US states have the most businesses in our database? Give us the top 10 states.</a:t>
            </a:r>
          </a:p>
          <a:p>
            <a:pPr marL="514350" indent="-514350">
              <a:buFont typeface="+mj-lt"/>
              <a:buAutoNum type="arabicPeriod"/>
            </a:pPr>
            <a:r>
              <a:rPr lang="en-US" sz="1200" dirty="0"/>
              <a:t>What are our top ten business categories? In other words, which 10 categories have the most businesses assigned to them?</a:t>
            </a:r>
          </a:p>
          <a:p>
            <a:pPr marL="514350" indent="-514350">
              <a:buFont typeface="+mj-lt"/>
              <a:buAutoNum type="arabicPeriod"/>
            </a:pPr>
            <a:r>
              <a:rPr lang="en-US" sz="1200" dirty="0"/>
              <a:t>What is the average rating of the businesses in each of those top ten categories?</a:t>
            </a:r>
          </a:p>
          <a:p>
            <a:pPr marL="514350" indent="-514350">
              <a:buFont typeface="+mj-lt"/>
              <a:buAutoNum type="arabicPeriod"/>
            </a:pPr>
            <a:r>
              <a:rPr lang="en-US" sz="1200" dirty="0"/>
              <a:t>We’re wondering what makes users tag a Restaurant review as “funny”. Can you give us 5 examples of the funniest Restaurant reviews and 5 examples of the 10 least funny? We’d also like you to look at a larger set of funny and unfunny reviews and tell us if you see any patterns that separate the two. (We know the last part is qualitative but tell us anything you see that may be useful.)</a:t>
            </a:r>
          </a:p>
          <a:p>
            <a:pPr marL="514350" indent="-514350">
              <a:buFont typeface="+mj-lt"/>
              <a:buAutoNum type="arabicPeriod"/>
            </a:pPr>
            <a:r>
              <a:rPr lang="en-US" sz="1200" dirty="0"/>
              <a:t>We think the compliments that tips receive are mostly based on how long the tip is. Can you compare the average length of the tip text for the 100 most-complimented tips with the average length of the 100 least-complimented tips and tell us if that seems to be true? (Hint: you will need to use computed properties to answer this question).</a:t>
            </a:r>
          </a:p>
          <a:p>
            <a:pPr marL="514350" indent="-514350">
              <a:buFont typeface="+mj-lt"/>
              <a:buAutoNum type="arabicPeriod"/>
            </a:pPr>
            <a:r>
              <a:rPr lang="en-US" sz="1200" dirty="0"/>
              <a:t>We are trying to figure out whether restaurant reviews are driven mostly by price range, how many hours the restaurant is open, or the days they are open. Can you please give us a spreadsheet with the data we need to answer that question? (Note from Professor </a:t>
            </a:r>
            <a:r>
              <a:rPr lang="en-US" sz="1200" dirty="0" err="1"/>
              <a:t>Augustyn</a:t>
            </a:r>
            <a:r>
              <a:rPr lang="en-US" sz="1200" dirty="0"/>
              <a:t>: You don’t actually have to hand in a spreadsheet…just give me a table with 10 rows of sample data returned by your query.)</a:t>
            </a:r>
          </a:p>
        </p:txBody>
      </p:sp>
    </p:spTree>
    <p:extLst>
      <p:ext uri="{BB962C8B-B14F-4D97-AF65-F5344CB8AC3E}">
        <p14:creationId xmlns:p14="http://schemas.microsoft.com/office/powerpoint/2010/main" val="2472199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46939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8164B3BD-A86E-80B9-E503-7F37551D29E7}"/>
              </a:ext>
            </a:extLst>
          </p:cNvPr>
          <p:cNvSpPr txBox="1"/>
          <p:nvPr/>
        </p:nvSpPr>
        <p:spPr>
          <a:xfrm>
            <a:off x="177121" y="724883"/>
            <a:ext cx="3562773" cy="2062103"/>
          </a:xfrm>
          <a:prstGeom prst="rect">
            <a:avLst/>
          </a:prstGeom>
          <a:noFill/>
        </p:spPr>
        <p:txBody>
          <a:bodyPr wrap="square">
            <a:spAutoFit/>
          </a:bodyPr>
          <a:lstStyle/>
          <a:p>
            <a:pPr marL="342900" indent="-342900">
              <a:buFont typeface="Arial" panose="020B0604020202020204" pitchFamily="34" charset="0"/>
              <a:buChar char="•"/>
            </a:pPr>
            <a:r>
              <a:rPr lang="en-US" sz="3200" dirty="0">
                <a:solidFill>
                  <a:schemeClr val="bg1"/>
                </a:solidFill>
              </a:rPr>
              <a:t>Look of Yelp data, design of their database systems, and its use</a:t>
            </a:r>
          </a:p>
        </p:txBody>
      </p:sp>
      <p:sp>
        <p:nvSpPr>
          <p:cNvPr id="3" name="TextBox 2">
            <a:extLst>
              <a:ext uri="{FF2B5EF4-FFF2-40B4-BE49-F238E27FC236}">
                <a16:creationId xmlns:a16="http://schemas.microsoft.com/office/drawing/2014/main" id="{CDAEB832-3408-0A78-2AB1-537B7B6729B1}"/>
              </a:ext>
            </a:extLst>
          </p:cNvPr>
          <p:cNvSpPr txBox="1"/>
          <p:nvPr/>
        </p:nvSpPr>
        <p:spPr>
          <a:xfrm>
            <a:off x="5662915" y="2151906"/>
            <a:ext cx="4922520" cy="3046988"/>
          </a:xfrm>
          <a:prstGeom prst="rect">
            <a:avLst/>
          </a:prstGeom>
          <a:noFill/>
        </p:spPr>
        <p:txBody>
          <a:bodyPr wrap="square" rtlCol="0">
            <a:spAutoFit/>
          </a:bodyPr>
          <a:lstStyle/>
          <a:p>
            <a:r>
              <a:rPr lang="en-US" sz="2400" dirty="0"/>
              <a:t>Yelp is a review site having real data that is very huge and yelp uses this data to provide valuable business insights and customer feedback to businesses.</a:t>
            </a:r>
            <a:r>
              <a:rPr lang="en-US" sz="2400" b="0" i="0" dirty="0">
                <a:solidFill>
                  <a:srgbClr val="202124"/>
                </a:solidFill>
                <a:effectLst/>
              </a:rPr>
              <a:t> Yelp has used MySQL.</a:t>
            </a:r>
          </a:p>
          <a:p>
            <a:r>
              <a:rPr lang="en-US" sz="2400" dirty="0">
                <a:solidFill>
                  <a:srgbClr val="202124"/>
                </a:solidFill>
              </a:rPr>
              <a:t>It is used by local to improve their business and by customers to get benefits from other’s reviews.</a:t>
            </a:r>
            <a:endParaRPr lang="en-US" sz="2400" dirty="0"/>
          </a:p>
        </p:txBody>
      </p:sp>
    </p:spTree>
    <p:extLst>
      <p:ext uri="{BB962C8B-B14F-4D97-AF65-F5344CB8AC3E}">
        <p14:creationId xmlns:p14="http://schemas.microsoft.com/office/powerpoint/2010/main" val="4056084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5613236"/>
          </a:xfrm>
        </p:spPr>
        <p:txBody>
          <a:bodyPr vert="horz" lIns="91440" tIns="45720" rIns="91440" bIns="45720" rtlCol="0" anchor="ctr">
            <a:normAutofit/>
          </a:bodyPr>
          <a:lstStyle/>
          <a:p>
            <a:pPr algn="r"/>
            <a:br>
              <a:rPr lang="en-US" sz="4400"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46939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8164B3BD-A86E-80B9-E503-7F37551D29E7}"/>
              </a:ext>
            </a:extLst>
          </p:cNvPr>
          <p:cNvSpPr txBox="1"/>
          <p:nvPr/>
        </p:nvSpPr>
        <p:spPr>
          <a:xfrm>
            <a:off x="323426" y="640080"/>
            <a:ext cx="3096427" cy="2554545"/>
          </a:xfrm>
          <a:prstGeom prst="rect">
            <a:avLst/>
          </a:prstGeom>
          <a:noFill/>
        </p:spPr>
        <p:txBody>
          <a:bodyPr wrap="square">
            <a:spAutoFit/>
          </a:bodyPr>
          <a:lstStyle/>
          <a:p>
            <a:pPr marL="342900" indent="-342900">
              <a:buFont typeface="Arial" panose="020B0604020202020204" pitchFamily="34" charset="0"/>
              <a:buChar char="•"/>
            </a:pPr>
            <a:r>
              <a:rPr lang="en-US" sz="3200" dirty="0">
                <a:solidFill>
                  <a:schemeClr val="bg1"/>
                </a:solidFill>
              </a:rPr>
              <a:t>Recommended changes to Yelp to make this data easier to work with</a:t>
            </a:r>
          </a:p>
        </p:txBody>
      </p:sp>
      <p:sp>
        <p:nvSpPr>
          <p:cNvPr id="5" name="TextBox 4">
            <a:extLst>
              <a:ext uri="{FF2B5EF4-FFF2-40B4-BE49-F238E27FC236}">
                <a16:creationId xmlns:a16="http://schemas.microsoft.com/office/drawing/2014/main" id="{72452AA2-692B-9FE5-6D64-B09DBC3C02AE}"/>
              </a:ext>
            </a:extLst>
          </p:cNvPr>
          <p:cNvSpPr txBox="1"/>
          <p:nvPr/>
        </p:nvSpPr>
        <p:spPr>
          <a:xfrm>
            <a:off x="5791200" y="1774598"/>
            <a:ext cx="4267200" cy="3046988"/>
          </a:xfrm>
          <a:prstGeom prst="rect">
            <a:avLst/>
          </a:prstGeom>
          <a:noFill/>
        </p:spPr>
        <p:txBody>
          <a:bodyPr wrap="square" rtlCol="0">
            <a:spAutoFit/>
          </a:bodyPr>
          <a:lstStyle/>
          <a:p>
            <a:r>
              <a:rPr lang="en-US" sz="2400" dirty="0"/>
              <a:t>Reviews are somewhat misleading, as there are so many options from which they are evaluated. There should be options like filter by friends</a:t>
            </a:r>
          </a:p>
          <a:p>
            <a:r>
              <a:rPr lang="en-US" sz="2400" dirty="0"/>
              <a:t>And only useful reviews should be used to calculate the star rating.</a:t>
            </a:r>
          </a:p>
        </p:txBody>
      </p:sp>
    </p:spTree>
    <p:extLst>
      <p:ext uri="{BB962C8B-B14F-4D97-AF65-F5344CB8AC3E}">
        <p14:creationId xmlns:p14="http://schemas.microsoft.com/office/powerpoint/2010/main" val="393858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45719"/>
          </a:xfrm>
        </p:spPr>
        <p:txBody>
          <a:bodyPr vert="horz" lIns="91440" tIns="45720" rIns="91440" bIns="45720" rtlCol="0" anchor="ctr">
            <a:normAutofit fontScale="90000"/>
          </a:bodyPr>
          <a:lstStyle/>
          <a:p>
            <a:pPr algn="r"/>
            <a:br>
              <a:rPr lang="en-US" kern="1200" dirty="0">
                <a:solidFill>
                  <a:srgbClr val="FFFFFF"/>
                </a:solidFill>
                <a:latin typeface="+mj-lt"/>
                <a:ea typeface="+mj-ea"/>
                <a:cs typeface="+mj-cs"/>
              </a:rPr>
            </a:br>
            <a:r>
              <a:rPr lang="en-US" kern="1200" dirty="0">
                <a:solidFill>
                  <a:srgbClr val="FFFFFF"/>
                </a:solidFill>
                <a:latin typeface="+mj-lt"/>
                <a:ea typeface="+mj-ea"/>
                <a:cs typeface="+mj-cs"/>
              </a:rPr>
              <a:t>Users joined since 2010</a:t>
            </a:r>
          </a:p>
        </p:txBody>
      </p:sp>
      <p:sp>
        <p:nvSpPr>
          <p:cNvPr id="13" name="TextBox 12">
            <a:extLst>
              <a:ext uri="{FF2B5EF4-FFF2-40B4-BE49-F238E27FC236}">
                <a16:creationId xmlns:a16="http://schemas.microsoft.com/office/drawing/2014/main" id="{2FBB4143-A300-8FDF-9C5B-557577F57348}"/>
              </a:ext>
            </a:extLst>
          </p:cNvPr>
          <p:cNvSpPr txBox="1"/>
          <p:nvPr/>
        </p:nvSpPr>
        <p:spPr>
          <a:xfrm>
            <a:off x="4556764" y="3154683"/>
            <a:ext cx="6848715" cy="2484884"/>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There was an increase in the number of users from 2010 and is maximum in year 2015, since 2015 number of users are decreasing drastically.</a:t>
            </a:r>
          </a:p>
          <a:p>
            <a:pPr indent="-228600">
              <a:lnSpc>
                <a:spcPct val="90000"/>
              </a:lnSpc>
              <a:spcAft>
                <a:spcPts val="600"/>
              </a:spcAft>
              <a:buFont typeface="Arial" panose="020B0604020202020204" pitchFamily="34" charset="0"/>
              <a:buChar char="•"/>
            </a:pPr>
            <a:endParaRPr lang="en-US" sz="2000" dirty="0"/>
          </a:p>
        </p:txBody>
      </p:sp>
      <p:pic>
        <p:nvPicPr>
          <p:cNvPr id="12" name="Content Placeholder 9" descr="Chart, line chart&#10;&#10;Description automatically generated">
            <a:extLst>
              <a:ext uri="{FF2B5EF4-FFF2-40B4-BE49-F238E27FC236}">
                <a16:creationId xmlns:a16="http://schemas.microsoft.com/office/drawing/2014/main" id="{DAFB94DF-58C2-332D-5B2D-C4715F5E27DB}"/>
              </a:ext>
            </a:extLst>
          </p:cNvPr>
          <p:cNvPicPr>
            <a:picLocks noGrp="1" noChangeAspect="1"/>
          </p:cNvPicPr>
          <p:nvPr>
            <p:ph idx="1"/>
          </p:nvPr>
        </p:nvPicPr>
        <p:blipFill>
          <a:blip r:embed="rId2"/>
          <a:stretch>
            <a:fillRect/>
          </a:stretch>
        </p:blipFill>
        <p:spPr>
          <a:xfrm>
            <a:off x="4654297" y="794478"/>
            <a:ext cx="6894236" cy="2484884"/>
          </a:xfrm>
          <a:prstGeom prst="rect">
            <a:avLst/>
          </a:prstGeom>
        </p:spPr>
      </p:pic>
      <p:sp>
        <p:nvSpPr>
          <p:cNvPr id="3" name="TextBox 2">
            <a:extLst>
              <a:ext uri="{FF2B5EF4-FFF2-40B4-BE49-F238E27FC236}">
                <a16:creationId xmlns:a16="http://schemas.microsoft.com/office/drawing/2014/main" id="{EEC19455-C0CE-20FC-CAB1-375A13327359}"/>
              </a:ext>
            </a:extLst>
          </p:cNvPr>
          <p:cNvSpPr txBox="1"/>
          <p:nvPr/>
        </p:nvSpPr>
        <p:spPr>
          <a:xfrm>
            <a:off x="191729" y="182258"/>
            <a:ext cx="274321" cy="369332"/>
          </a:xfrm>
          <a:prstGeom prst="rect">
            <a:avLst/>
          </a:prstGeom>
          <a:noFill/>
        </p:spPr>
        <p:txBody>
          <a:bodyPr wrap="square" rtlCol="0">
            <a:spAutoFit/>
          </a:bodyPr>
          <a:lstStyle/>
          <a:p>
            <a:r>
              <a:rPr lang="en-US" dirty="0">
                <a:solidFill>
                  <a:schemeClr val="bg1"/>
                </a:solidFill>
              </a:rPr>
              <a:t>1</a:t>
            </a:r>
          </a:p>
        </p:txBody>
      </p:sp>
      <p:pic>
        <p:nvPicPr>
          <p:cNvPr id="4" name="Picture 3">
            <a:extLst>
              <a:ext uri="{FF2B5EF4-FFF2-40B4-BE49-F238E27FC236}">
                <a16:creationId xmlns:a16="http://schemas.microsoft.com/office/drawing/2014/main" id="{096A3549-EC95-940F-A8FE-44065031C943}"/>
              </a:ext>
            </a:extLst>
          </p:cNvPr>
          <p:cNvPicPr>
            <a:picLocks noChangeAspect="1"/>
          </p:cNvPicPr>
          <p:nvPr/>
        </p:nvPicPr>
        <p:blipFill>
          <a:blip r:embed="rId3"/>
          <a:stretch>
            <a:fillRect/>
          </a:stretch>
        </p:blipFill>
        <p:spPr>
          <a:xfrm>
            <a:off x="551767" y="2139090"/>
            <a:ext cx="2946400" cy="4254500"/>
          </a:xfrm>
          <a:prstGeom prst="rect">
            <a:avLst/>
          </a:prstGeom>
        </p:spPr>
      </p:pic>
    </p:spTree>
    <p:extLst>
      <p:ext uri="{BB962C8B-B14F-4D97-AF65-F5344CB8AC3E}">
        <p14:creationId xmlns:p14="http://schemas.microsoft.com/office/powerpoint/2010/main" val="465471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des on papers">
            <a:extLst>
              <a:ext uri="{FF2B5EF4-FFF2-40B4-BE49-F238E27FC236}">
                <a16:creationId xmlns:a16="http://schemas.microsoft.com/office/drawing/2014/main" id="{72A9092F-D14C-8716-F586-01C1AD414CD3}"/>
              </a:ext>
            </a:extLst>
          </p:cNvPr>
          <p:cNvPicPr>
            <a:picLocks noChangeAspect="1"/>
          </p:cNvPicPr>
          <p:nvPr/>
        </p:nvPicPr>
        <p:blipFill rotWithShape="1">
          <a:blip r:embed="rId2"/>
          <a:srcRect t="7074" r="-1" b="16980"/>
          <a:stretch/>
        </p:blipFill>
        <p:spPr>
          <a:xfrm>
            <a:off x="7005484" y="3432699"/>
            <a:ext cx="5186516" cy="3429004"/>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sp>
        <p:nvSpPr>
          <p:cNvPr id="126"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476753" y="640082"/>
            <a:ext cx="3096427" cy="1574481"/>
          </a:xfrm>
        </p:spPr>
        <p:txBody>
          <a:bodyPr vert="horz" lIns="91440" tIns="45720" rIns="91440" bIns="45720" rtlCol="0" anchor="ctr">
            <a:normAutofit fontScale="90000"/>
          </a:bodyPr>
          <a:lstStyle/>
          <a:p>
            <a:pPr algn="r"/>
            <a:r>
              <a:rPr lang="en-US" kern="1200" dirty="0">
                <a:solidFill>
                  <a:srgbClr val="FFFFFF"/>
                </a:solidFill>
                <a:latin typeface="+mj-lt"/>
                <a:ea typeface="+mj-ea"/>
                <a:cs typeface="+mj-cs"/>
              </a:rPr>
              <a:t>Elite users from 2012 through 2021</a:t>
            </a:r>
          </a:p>
        </p:txBody>
      </p:sp>
      <p:sp>
        <p:nvSpPr>
          <p:cNvPr id="13" name="TextBox 12">
            <a:extLst>
              <a:ext uri="{FF2B5EF4-FFF2-40B4-BE49-F238E27FC236}">
                <a16:creationId xmlns:a16="http://schemas.microsoft.com/office/drawing/2014/main" id="{2FBB4143-A300-8FDF-9C5B-557577F57348}"/>
              </a:ext>
            </a:extLst>
          </p:cNvPr>
          <p:cNvSpPr txBox="1"/>
          <p:nvPr/>
        </p:nvSpPr>
        <p:spPr>
          <a:xfrm>
            <a:off x="4381657" y="4653536"/>
            <a:ext cx="3104993" cy="141224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There is an increase in the number of elite users every year.</a:t>
            </a:r>
          </a:p>
          <a:p>
            <a:pPr lvl="2" indent="-228600">
              <a:lnSpc>
                <a:spcPct val="90000"/>
              </a:lnSpc>
              <a:spcAft>
                <a:spcPts val="600"/>
              </a:spcAft>
              <a:buFont typeface="Arial" panose="020B0604020202020204" pitchFamily="34" charset="0"/>
              <a:buChar char="•"/>
            </a:pPr>
            <a:endParaRPr lang="en-US" sz="2000" dirty="0"/>
          </a:p>
        </p:txBody>
      </p:sp>
      <p:pic>
        <p:nvPicPr>
          <p:cNvPr id="5" name="Content Placeholder 11" descr="Chart, line chart&#10;&#10;Description automatically generated">
            <a:extLst>
              <a:ext uri="{FF2B5EF4-FFF2-40B4-BE49-F238E27FC236}">
                <a16:creationId xmlns:a16="http://schemas.microsoft.com/office/drawing/2014/main" id="{628E9127-FEA2-231E-FCEC-FA92478EDAC9}"/>
              </a:ext>
            </a:extLst>
          </p:cNvPr>
          <p:cNvPicPr>
            <a:picLocks noChangeAspect="1"/>
          </p:cNvPicPr>
          <p:nvPr/>
        </p:nvPicPr>
        <p:blipFill>
          <a:blip r:embed="rId3"/>
          <a:stretch>
            <a:fillRect/>
          </a:stretch>
        </p:blipFill>
        <p:spPr>
          <a:xfrm>
            <a:off x="4472146" y="504706"/>
            <a:ext cx="7243101" cy="2781419"/>
          </a:xfrm>
          <a:prstGeom prst="rect">
            <a:avLst/>
          </a:prstGeom>
        </p:spPr>
      </p:pic>
      <p:sp>
        <p:nvSpPr>
          <p:cNvPr id="7" name="TextBox 6">
            <a:extLst>
              <a:ext uri="{FF2B5EF4-FFF2-40B4-BE49-F238E27FC236}">
                <a16:creationId xmlns:a16="http://schemas.microsoft.com/office/drawing/2014/main" id="{49035CAC-8290-015A-6BC7-66A7407616D1}"/>
              </a:ext>
            </a:extLst>
          </p:cNvPr>
          <p:cNvSpPr txBox="1"/>
          <p:nvPr/>
        </p:nvSpPr>
        <p:spPr>
          <a:xfrm>
            <a:off x="175067" y="135374"/>
            <a:ext cx="301686" cy="369332"/>
          </a:xfrm>
          <a:prstGeom prst="rect">
            <a:avLst/>
          </a:prstGeom>
          <a:noFill/>
        </p:spPr>
        <p:txBody>
          <a:bodyPr wrap="none" rtlCol="0">
            <a:spAutoFit/>
          </a:bodyPr>
          <a:lstStyle/>
          <a:p>
            <a:r>
              <a:rPr lang="en-US" dirty="0">
                <a:solidFill>
                  <a:schemeClr val="bg1"/>
                </a:solidFill>
              </a:rPr>
              <a:t>2</a:t>
            </a:r>
          </a:p>
        </p:txBody>
      </p:sp>
      <p:pic>
        <p:nvPicPr>
          <p:cNvPr id="8" name="Picture 7">
            <a:extLst>
              <a:ext uri="{FF2B5EF4-FFF2-40B4-BE49-F238E27FC236}">
                <a16:creationId xmlns:a16="http://schemas.microsoft.com/office/drawing/2014/main" id="{14A2AD6E-28F5-D6F0-2DD4-D442E9EB9A5A}"/>
              </a:ext>
            </a:extLst>
          </p:cNvPr>
          <p:cNvPicPr>
            <a:picLocks noChangeAspect="1"/>
          </p:cNvPicPr>
          <p:nvPr/>
        </p:nvPicPr>
        <p:blipFill>
          <a:blip r:embed="rId4"/>
          <a:stretch>
            <a:fillRect/>
          </a:stretch>
        </p:blipFill>
        <p:spPr>
          <a:xfrm>
            <a:off x="476753" y="2966985"/>
            <a:ext cx="3048000" cy="3098800"/>
          </a:xfrm>
          <a:prstGeom prst="rect">
            <a:avLst/>
          </a:prstGeom>
        </p:spPr>
      </p:pic>
    </p:spTree>
    <p:extLst>
      <p:ext uri="{BB962C8B-B14F-4D97-AF65-F5344CB8AC3E}">
        <p14:creationId xmlns:p14="http://schemas.microsoft.com/office/powerpoint/2010/main" val="2431063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4181440"/>
          </a:xfrm>
        </p:spPr>
        <p:txBody>
          <a:bodyPr vert="horz" lIns="91440" tIns="45720" rIns="91440" bIns="45720" rtlCol="0" anchor="ctr">
            <a:normAutofit/>
          </a:bodyPr>
          <a:lstStyle/>
          <a:p>
            <a:pPr algn="r"/>
            <a:r>
              <a:rPr lang="en-US" sz="4400" dirty="0">
                <a:solidFill>
                  <a:schemeClr val="bg1"/>
                </a:solidFill>
              </a:rPr>
              <a:t>Users with most 5-star reviews of all time</a:t>
            </a: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E844170D-CA5F-EC3E-2A3F-434F0934DC6F}"/>
              </a:ext>
            </a:extLst>
          </p:cNvPr>
          <p:cNvSpPr txBox="1"/>
          <p:nvPr/>
        </p:nvSpPr>
        <p:spPr>
          <a:xfrm>
            <a:off x="221226" y="309716"/>
            <a:ext cx="301686" cy="369332"/>
          </a:xfrm>
          <a:prstGeom prst="rect">
            <a:avLst/>
          </a:prstGeom>
          <a:noFill/>
        </p:spPr>
        <p:txBody>
          <a:bodyPr wrap="none" rtlCol="0">
            <a:spAutoFit/>
          </a:bodyPr>
          <a:lstStyle/>
          <a:p>
            <a:r>
              <a:rPr lang="en-US">
                <a:solidFill>
                  <a:schemeClr val="bg1"/>
                </a:solidFill>
              </a:rPr>
              <a:t>3</a:t>
            </a:r>
            <a:endParaRPr lang="en-US" dirty="0">
              <a:solidFill>
                <a:schemeClr val="bg1"/>
              </a:solidFill>
            </a:endParaRPr>
          </a:p>
        </p:txBody>
      </p:sp>
      <p:pic>
        <p:nvPicPr>
          <p:cNvPr id="3" name="Picture 2">
            <a:extLst>
              <a:ext uri="{FF2B5EF4-FFF2-40B4-BE49-F238E27FC236}">
                <a16:creationId xmlns:a16="http://schemas.microsoft.com/office/drawing/2014/main" id="{D63DD02C-A42E-47EC-9B2B-02D5E52CE83E}"/>
              </a:ext>
            </a:extLst>
          </p:cNvPr>
          <p:cNvPicPr>
            <a:picLocks noChangeAspect="1"/>
          </p:cNvPicPr>
          <p:nvPr/>
        </p:nvPicPr>
        <p:blipFill>
          <a:blip r:embed="rId2"/>
          <a:stretch>
            <a:fillRect/>
          </a:stretch>
        </p:blipFill>
        <p:spPr>
          <a:xfrm>
            <a:off x="4245867" y="2336636"/>
            <a:ext cx="7772400" cy="2484884"/>
          </a:xfrm>
          <a:prstGeom prst="rect">
            <a:avLst/>
          </a:prstGeom>
        </p:spPr>
      </p:pic>
    </p:spTree>
    <p:extLst>
      <p:ext uri="{BB962C8B-B14F-4D97-AF65-F5344CB8AC3E}">
        <p14:creationId xmlns:p14="http://schemas.microsoft.com/office/powerpoint/2010/main" val="3945807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1439443"/>
          </a:xfrm>
        </p:spPr>
        <p:txBody>
          <a:bodyPr vert="horz" lIns="91440" tIns="45720" rIns="91440" bIns="45720" rtlCol="0" anchor="ctr">
            <a:normAutofit/>
          </a:bodyPr>
          <a:lstStyle/>
          <a:p>
            <a:pPr algn="r"/>
            <a:r>
              <a:rPr lang="en-US" sz="4400" kern="1200" dirty="0">
                <a:solidFill>
                  <a:srgbClr val="FFFFFF"/>
                </a:solidFill>
                <a:latin typeface="+mj-lt"/>
                <a:ea typeface="+mj-ea"/>
                <a:cs typeface="+mj-cs"/>
              </a:rPr>
              <a:t>Users with most friends</a:t>
            </a: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A62CA648-7228-20E6-C4D7-81399CA18A3E}"/>
              </a:ext>
            </a:extLst>
          </p:cNvPr>
          <p:cNvSpPr txBox="1"/>
          <p:nvPr/>
        </p:nvSpPr>
        <p:spPr>
          <a:xfrm>
            <a:off x="176981" y="147484"/>
            <a:ext cx="301686" cy="369332"/>
          </a:xfrm>
          <a:prstGeom prst="rect">
            <a:avLst/>
          </a:prstGeom>
          <a:noFill/>
        </p:spPr>
        <p:txBody>
          <a:bodyPr wrap="none" rtlCol="0">
            <a:spAutoFit/>
          </a:bodyPr>
          <a:lstStyle/>
          <a:p>
            <a:r>
              <a:rPr lang="en-US" dirty="0">
                <a:solidFill>
                  <a:schemeClr val="bg1"/>
                </a:solidFill>
              </a:rPr>
              <a:t>4</a:t>
            </a:r>
          </a:p>
        </p:txBody>
      </p:sp>
      <p:pic>
        <p:nvPicPr>
          <p:cNvPr id="6" name="Picture 5" descr="Graphical user interface, application&#10;&#10;Description automatically generated with medium confidence">
            <a:extLst>
              <a:ext uri="{FF2B5EF4-FFF2-40B4-BE49-F238E27FC236}">
                <a16:creationId xmlns:a16="http://schemas.microsoft.com/office/drawing/2014/main" id="{8EA93747-E574-7374-330D-8DC28C8503D2}"/>
              </a:ext>
            </a:extLst>
          </p:cNvPr>
          <p:cNvPicPr>
            <a:picLocks noChangeAspect="1"/>
          </p:cNvPicPr>
          <p:nvPr/>
        </p:nvPicPr>
        <p:blipFill>
          <a:blip r:embed="rId2"/>
          <a:stretch>
            <a:fillRect/>
          </a:stretch>
        </p:blipFill>
        <p:spPr>
          <a:xfrm>
            <a:off x="643467" y="4203290"/>
            <a:ext cx="10905066" cy="2256448"/>
          </a:xfrm>
          <a:prstGeom prst="rect">
            <a:avLst/>
          </a:prstGeom>
        </p:spPr>
      </p:pic>
      <p:pic>
        <p:nvPicPr>
          <p:cNvPr id="7" name="Picture 6">
            <a:extLst>
              <a:ext uri="{FF2B5EF4-FFF2-40B4-BE49-F238E27FC236}">
                <a16:creationId xmlns:a16="http://schemas.microsoft.com/office/drawing/2014/main" id="{2DE2FD5C-12DE-B164-7F8A-1E863DCC390B}"/>
              </a:ext>
            </a:extLst>
          </p:cNvPr>
          <p:cNvPicPr>
            <a:picLocks noChangeAspect="1"/>
          </p:cNvPicPr>
          <p:nvPr/>
        </p:nvPicPr>
        <p:blipFill>
          <a:blip r:embed="rId3"/>
          <a:stretch>
            <a:fillRect/>
          </a:stretch>
        </p:blipFill>
        <p:spPr>
          <a:xfrm>
            <a:off x="5383161" y="516816"/>
            <a:ext cx="5678129" cy="3458038"/>
          </a:xfrm>
          <a:prstGeom prst="rect">
            <a:avLst/>
          </a:prstGeom>
        </p:spPr>
      </p:pic>
    </p:spTree>
    <p:extLst>
      <p:ext uri="{BB962C8B-B14F-4D97-AF65-F5344CB8AC3E}">
        <p14:creationId xmlns:p14="http://schemas.microsoft.com/office/powerpoint/2010/main" val="165845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1"/>
            <a:ext cx="3096427" cy="2929030"/>
          </a:xfrm>
        </p:spPr>
        <p:txBody>
          <a:bodyPr vert="horz" lIns="91440" tIns="45720" rIns="91440" bIns="45720" rtlCol="0" anchor="ctr">
            <a:normAutofit fontScale="90000"/>
          </a:bodyPr>
          <a:lstStyle/>
          <a:p>
            <a:pPr algn="r"/>
            <a:r>
              <a:rPr lang="en-US" sz="4400" kern="1200" dirty="0">
                <a:solidFill>
                  <a:srgbClr val="FFFFFF"/>
                </a:solidFill>
                <a:latin typeface="+mj-lt"/>
                <a:ea typeface="+mj-ea"/>
                <a:cs typeface="+mj-cs"/>
              </a:rPr>
              <a:t>Top 10 US states with most businesses in DELP</a:t>
            </a: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B026B453-BB0A-D866-EB63-39315722B563}"/>
              </a:ext>
            </a:extLst>
          </p:cNvPr>
          <p:cNvPicPr>
            <a:picLocks noChangeAspect="1"/>
          </p:cNvPicPr>
          <p:nvPr/>
        </p:nvPicPr>
        <p:blipFill>
          <a:blip r:embed="rId2"/>
          <a:stretch>
            <a:fillRect/>
          </a:stretch>
        </p:blipFill>
        <p:spPr>
          <a:xfrm>
            <a:off x="6324306" y="781664"/>
            <a:ext cx="3599737" cy="2911222"/>
          </a:xfrm>
          <a:prstGeom prst="rect">
            <a:avLst/>
          </a:prstGeom>
        </p:spPr>
      </p:pic>
      <p:sp>
        <p:nvSpPr>
          <p:cNvPr id="5" name="TextBox 4">
            <a:extLst>
              <a:ext uri="{FF2B5EF4-FFF2-40B4-BE49-F238E27FC236}">
                <a16:creationId xmlns:a16="http://schemas.microsoft.com/office/drawing/2014/main" id="{1CD40717-70A1-D940-F276-DAD2D260EED2}"/>
              </a:ext>
            </a:extLst>
          </p:cNvPr>
          <p:cNvSpPr txBox="1"/>
          <p:nvPr/>
        </p:nvSpPr>
        <p:spPr>
          <a:xfrm>
            <a:off x="129314" y="142732"/>
            <a:ext cx="301686" cy="369332"/>
          </a:xfrm>
          <a:prstGeom prst="rect">
            <a:avLst/>
          </a:prstGeom>
          <a:noFill/>
        </p:spPr>
        <p:txBody>
          <a:bodyPr wrap="none" rtlCol="0">
            <a:spAutoFit/>
          </a:bodyPr>
          <a:lstStyle/>
          <a:p>
            <a:r>
              <a:rPr lang="en-US" dirty="0">
                <a:solidFill>
                  <a:schemeClr val="bg1"/>
                </a:solidFill>
              </a:rPr>
              <a:t>5</a:t>
            </a:r>
          </a:p>
        </p:txBody>
      </p:sp>
      <p:pic>
        <p:nvPicPr>
          <p:cNvPr id="7" name="Picture 6" descr="Chart, bar chart&#10;&#10;Description automatically generated">
            <a:extLst>
              <a:ext uri="{FF2B5EF4-FFF2-40B4-BE49-F238E27FC236}">
                <a16:creationId xmlns:a16="http://schemas.microsoft.com/office/drawing/2014/main" id="{0F19425D-8AF8-A92B-561C-52675E51EA01}"/>
              </a:ext>
            </a:extLst>
          </p:cNvPr>
          <p:cNvPicPr>
            <a:picLocks noChangeAspect="1"/>
          </p:cNvPicPr>
          <p:nvPr/>
        </p:nvPicPr>
        <p:blipFill>
          <a:blip r:embed="rId3"/>
          <a:stretch>
            <a:fillRect/>
          </a:stretch>
        </p:blipFill>
        <p:spPr>
          <a:xfrm>
            <a:off x="643466" y="3945414"/>
            <a:ext cx="11022507" cy="2484884"/>
          </a:xfrm>
          <a:prstGeom prst="rect">
            <a:avLst/>
          </a:prstGeom>
        </p:spPr>
      </p:pic>
    </p:spTree>
    <p:extLst>
      <p:ext uri="{BB962C8B-B14F-4D97-AF65-F5344CB8AC3E}">
        <p14:creationId xmlns:p14="http://schemas.microsoft.com/office/powerpoint/2010/main" val="1707458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FE35D-13FD-56BF-3813-412D7B3FEC68}"/>
              </a:ext>
            </a:extLst>
          </p:cNvPr>
          <p:cNvSpPr>
            <a:spLocks noGrp="1"/>
          </p:cNvSpPr>
          <p:nvPr>
            <p:ph type="title"/>
          </p:nvPr>
        </p:nvSpPr>
        <p:spPr>
          <a:xfrm>
            <a:off x="643467" y="640080"/>
            <a:ext cx="3096427" cy="2147365"/>
          </a:xfrm>
        </p:spPr>
        <p:txBody>
          <a:bodyPr vert="horz" lIns="91440" tIns="45720" rIns="91440" bIns="45720" rtlCol="0" anchor="ctr">
            <a:normAutofit fontScale="90000"/>
          </a:bodyPr>
          <a:lstStyle/>
          <a:p>
            <a:pPr algn="r"/>
            <a:r>
              <a:rPr lang="en-US" sz="4400" kern="1200" dirty="0">
                <a:solidFill>
                  <a:srgbClr val="FFFFFF"/>
                </a:solidFill>
                <a:latin typeface="+mj-lt"/>
                <a:ea typeface="+mj-ea"/>
                <a:cs typeface="+mj-cs"/>
              </a:rPr>
              <a:t>Top 10 business categories in DELP</a:t>
            </a:r>
            <a:endParaRPr lang="en-US" kern="1200" dirty="0">
              <a:solidFill>
                <a:srgbClr val="FFFFFF"/>
              </a:solidFill>
              <a:latin typeface="+mj-lt"/>
              <a:ea typeface="+mj-ea"/>
              <a:cs typeface="+mj-cs"/>
            </a:endParaRPr>
          </a:p>
        </p:txBody>
      </p:sp>
      <p:sp>
        <p:nvSpPr>
          <p:cNvPr id="13" name="TextBox 12">
            <a:extLst>
              <a:ext uri="{FF2B5EF4-FFF2-40B4-BE49-F238E27FC236}">
                <a16:creationId xmlns:a16="http://schemas.microsoft.com/office/drawing/2014/main" id="{2FBB4143-A300-8FDF-9C5B-557577F57348}"/>
              </a:ext>
            </a:extLst>
          </p:cNvPr>
          <p:cNvSpPr txBox="1"/>
          <p:nvPr/>
        </p:nvSpPr>
        <p:spPr>
          <a:xfrm>
            <a:off x="4699818" y="640082"/>
            <a:ext cx="6848715" cy="24848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63F60AE7-23BF-72CD-FAEE-0FF5F5DBD489}"/>
              </a:ext>
            </a:extLst>
          </p:cNvPr>
          <p:cNvPicPr>
            <a:picLocks noChangeAspect="1"/>
          </p:cNvPicPr>
          <p:nvPr/>
        </p:nvPicPr>
        <p:blipFill>
          <a:blip r:embed="rId2"/>
          <a:stretch>
            <a:fillRect/>
          </a:stretch>
        </p:blipFill>
        <p:spPr>
          <a:xfrm>
            <a:off x="5992162" y="640080"/>
            <a:ext cx="4264025" cy="3341985"/>
          </a:xfrm>
          <a:prstGeom prst="rect">
            <a:avLst/>
          </a:prstGeom>
        </p:spPr>
      </p:pic>
      <p:sp>
        <p:nvSpPr>
          <p:cNvPr id="6" name="TextBox 5">
            <a:extLst>
              <a:ext uri="{FF2B5EF4-FFF2-40B4-BE49-F238E27FC236}">
                <a16:creationId xmlns:a16="http://schemas.microsoft.com/office/drawing/2014/main" id="{0388C23F-1F0D-955F-6226-DCC7123E1912}"/>
              </a:ext>
            </a:extLst>
          </p:cNvPr>
          <p:cNvSpPr txBox="1"/>
          <p:nvPr/>
        </p:nvSpPr>
        <p:spPr>
          <a:xfrm>
            <a:off x="182880" y="201168"/>
            <a:ext cx="301686" cy="369332"/>
          </a:xfrm>
          <a:prstGeom prst="rect">
            <a:avLst/>
          </a:prstGeom>
          <a:noFill/>
        </p:spPr>
        <p:txBody>
          <a:bodyPr wrap="none" rtlCol="0">
            <a:spAutoFit/>
          </a:bodyPr>
          <a:lstStyle/>
          <a:p>
            <a:r>
              <a:rPr lang="en-US" dirty="0">
                <a:solidFill>
                  <a:schemeClr val="bg1"/>
                </a:solidFill>
              </a:rPr>
              <a:t>6</a:t>
            </a:r>
          </a:p>
        </p:txBody>
      </p:sp>
      <p:pic>
        <p:nvPicPr>
          <p:cNvPr id="8" name="Picture 7" descr="Bar chart&#10;&#10;Description automatically generated with medium confidence">
            <a:extLst>
              <a:ext uri="{FF2B5EF4-FFF2-40B4-BE49-F238E27FC236}">
                <a16:creationId xmlns:a16="http://schemas.microsoft.com/office/drawing/2014/main" id="{932F9C8F-AFA6-E9F2-AE44-802BB8346FF3}"/>
              </a:ext>
            </a:extLst>
          </p:cNvPr>
          <p:cNvPicPr>
            <a:picLocks noChangeAspect="1"/>
          </p:cNvPicPr>
          <p:nvPr/>
        </p:nvPicPr>
        <p:blipFill>
          <a:blip r:embed="rId3"/>
          <a:stretch>
            <a:fillRect/>
          </a:stretch>
        </p:blipFill>
        <p:spPr>
          <a:xfrm>
            <a:off x="643467" y="4238758"/>
            <a:ext cx="10905066" cy="2147364"/>
          </a:xfrm>
          <a:prstGeom prst="rect">
            <a:avLst/>
          </a:prstGeom>
        </p:spPr>
      </p:pic>
    </p:spTree>
    <p:extLst>
      <p:ext uri="{BB962C8B-B14F-4D97-AF65-F5344CB8AC3E}">
        <p14:creationId xmlns:p14="http://schemas.microsoft.com/office/powerpoint/2010/main" val="552973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{B43145AA-85B2-3541-B311-8D414F9C2EBC}tf16401378</Template>
  <TotalTime>1365</TotalTime>
  <Words>1371</Words>
  <Application>Microsoft Macintosh PowerPoint</Application>
  <PresentationFormat>Widescreen</PresentationFormat>
  <Paragraphs>99</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DELP 2022  </vt:lpstr>
      <vt:lpstr>Part 1: Business Presentation</vt:lpstr>
      <vt:lpstr>Business questions</vt:lpstr>
      <vt:lpstr> Users joined since 2010</vt:lpstr>
      <vt:lpstr>Elite users from 2012 through 2021</vt:lpstr>
      <vt:lpstr>Users with most 5-star reviews of all time</vt:lpstr>
      <vt:lpstr>Users with most friends</vt:lpstr>
      <vt:lpstr>Top 10 US states with most businesses in DELP</vt:lpstr>
      <vt:lpstr>Top 10 business categories in DELP</vt:lpstr>
      <vt:lpstr>Average rating of top ten business categories in DELP </vt:lpstr>
      <vt:lpstr>5 funniest Restaurant reviews and 10 least funny </vt:lpstr>
      <vt:lpstr>The pattern between funny and unfunny reviews</vt:lpstr>
      <vt:lpstr>Comparison between the average length of the tip text for the 100 most v/s least-complimented tips</vt:lpstr>
      <vt:lpstr>Impact on restaurant reviews by how many hours the restaurant is open, or the days they are open </vt:lpstr>
      <vt:lpstr> </vt:lpstr>
      <vt:lpstr>US States where businesses is need to be improved and their respective reviews  </vt:lpstr>
      <vt:lpstr>Reviews each year since 2000  </vt:lpstr>
      <vt:lpstr>Is a business review affected by the fact they are open on weekends (Saturday and Sunday)  </vt:lpstr>
      <vt:lpstr>List of users that are elite for 10 or more years  </vt:lpstr>
      <vt:lpstr>Are there any doctors that provide walk-ins on Monday</vt:lpstr>
      <vt:lpstr>List down top 20 users with max friends</vt:lpstr>
      <vt:lpstr>Is there a relation between number of friends and hot, cool and funny compliments received </vt:lpstr>
      <vt:lpstr>List the number of reviews by each business category</vt:lpstr>
      <vt:lpstr>Disappointed customer about waiters in their tips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MSIT 3860</dc:title>
  <dc:creator>Jason Augustyn</dc:creator>
  <cp:lastModifiedBy>Ahuja, Deepali</cp:lastModifiedBy>
  <cp:revision>44</cp:revision>
  <dcterms:created xsi:type="dcterms:W3CDTF">2022-11-15T19:51:12Z</dcterms:created>
  <dcterms:modified xsi:type="dcterms:W3CDTF">2022-12-21T05:17:10Z</dcterms:modified>
</cp:coreProperties>
</file>